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446F1DB-545D-4F1F-9A6E-B591D5FED73D}">
  <a:tblStyle styleId="{A446F1DB-545D-4F1F-9A6E-B591D5FED73D}"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TW"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 name="Google Shape;12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391129ec99_0_2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391129ec99_0_2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g2391129ec99_0_29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391129ec99_0_3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391129ec99_0_3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g2391129ec99_0_31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391129ec99_0_3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391129ec99_0_3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g2391129ec99_0_30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391129ec99_0_3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391129ec99_0_3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g2391129ec99_0_30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zh-TW"/>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391129ec99_0_3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391129ec99_0_3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g2391129ec99_0_3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zh-TW"/>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391129ec99_0_3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391129ec99_0_3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g2391129ec99_0_34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391129ec99_0_3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391129ec99_0_3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g2391129ec99_0_38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391129ec99_0_3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391129ec99_0_3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g2391129ec99_0_35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zh-TW"/>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391129ec99_0_3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391129ec99_0_3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g2391129ec99_0_36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zh-TW"/>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391129ec99_0_3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391129ec99_0_3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g2391129ec99_0_37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zh-TW"/>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0bbd9f7a2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0bbd9f7a2e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g10bbd9f7a2e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zh-TW"/>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391129ec99_0_4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391129ec99_0_4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g2391129ec99_0_40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391129ec99_0_3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391129ec99_0_3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g2391129ec99_0_39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zh-TW"/>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391129ec99_0_4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391129ec99_0_4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g2391129ec99_0_41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zh-TW"/>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391129ec99_0_4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391129ec99_0_4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g2391129ec99_0_43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zh-TW"/>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391129ec99_0_4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391129ec99_0_4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g2391129ec99_0_44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391129ec99_0_4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391129ec99_0_4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g2391129ec99_0_44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zh-TW"/>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391129ec99_0_4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391129ec99_0_4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g2391129ec99_0_45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391129ec99_0_4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391129ec99_0_4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g2391129ec99_0_46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zh-TW"/>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2" name="Google Shape;372;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391129ec99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391129ec99_0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g2391129ec99_0_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zh-TW"/>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391129ec99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391129ec99_0_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g2391129ec99_0_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zh-TW"/>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391129ec99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391129ec99_0_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g2391129ec99_0_2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zh-TW"/>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391129ec99_0_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g2391129ec99_0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391129ec99_0_2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391129ec99_0_2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g2391129ec99_0_25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zh-TW"/>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391129ec99_0_2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391129ec99_0_2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g2391129ec99_0_26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zh-TW"/>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391129ec99_0_2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391129ec99_0_2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g2391129ec99_0_27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投影片" type="title">
  <p:cSld name="TITLE">
    <p:spTree>
      <p:nvGrpSpPr>
        <p:cNvPr id="16" name="Shape 16"/>
        <p:cNvGrpSpPr/>
        <p:nvPr/>
      </p:nvGrpSpPr>
      <p:grpSpPr>
        <a:xfrm>
          <a:off x="0" y="0"/>
          <a:ext cx="0" cy="0"/>
          <a:chOff x="0" y="0"/>
          <a:chExt cx="0" cy="0"/>
        </a:xfrm>
      </p:grpSpPr>
      <p:sp>
        <p:nvSpPr>
          <p:cNvPr id="17" name="Google Shape;17;p2"/>
          <p:cNvSpPr/>
          <p:nvPr/>
        </p:nvSpPr>
        <p:spPr>
          <a:xfrm>
            <a:off x="0" y="-20538"/>
            <a:ext cx="9144000" cy="5220000"/>
          </a:xfrm>
          <a:prstGeom prst="rect">
            <a:avLst/>
          </a:prstGeom>
          <a:solidFill>
            <a:srgbClr val="008A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 name="Google Shape;18;p2"/>
          <p:cNvSpPr txBox="1"/>
          <p:nvPr>
            <p:ph idx="1" type="subTitle"/>
          </p:nvPr>
        </p:nvSpPr>
        <p:spPr>
          <a:xfrm>
            <a:off x="1371600" y="3561556"/>
            <a:ext cx="6400800" cy="131445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400"/>
              </a:spcBef>
              <a:spcAft>
                <a:spcPts val="0"/>
              </a:spcAft>
              <a:buClr>
                <a:schemeClr val="lt1"/>
              </a:buClr>
              <a:buSzPts val="2000"/>
              <a:buNone/>
              <a:defRPr sz="2000">
                <a:solidFill>
                  <a:schemeClr val="lt1"/>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pic>
        <p:nvPicPr>
          <p:cNvPr id="19" name="Google Shape;19;p2"/>
          <p:cNvPicPr preferRelativeResize="0"/>
          <p:nvPr/>
        </p:nvPicPr>
        <p:blipFill rotWithShape="1">
          <a:blip r:embed="rId2">
            <a:alphaModFix/>
          </a:blip>
          <a:srcRect b="0" l="0" r="0" t="0"/>
          <a:stretch/>
        </p:blipFill>
        <p:spPr>
          <a:xfrm>
            <a:off x="251521" y="267494"/>
            <a:ext cx="2808312" cy="1129268"/>
          </a:xfrm>
          <a:prstGeom prst="rect">
            <a:avLst/>
          </a:prstGeom>
          <a:noFill/>
          <a:ln>
            <a:noFill/>
          </a:ln>
        </p:spPr>
      </p:pic>
      <p:sp>
        <p:nvSpPr>
          <p:cNvPr id="20" name="Google Shape;20;p2"/>
          <p:cNvSpPr/>
          <p:nvPr/>
        </p:nvSpPr>
        <p:spPr>
          <a:xfrm>
            <a:off x="632126" y="1973528"/>
            <a:ext cx="7704856" cy="1440160"/>
          </a:xfrm>
          <a:prstGeom prst="parallelogram">
            <a:avLst>
              <a:gd fmla="val 25000" name="adj"/>
            </a:avLst>
          </a:prstGeom>
          <a:solidFill>
            <a:schemeClr val="lt1">
              <a:alpha val="4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 name="Google Shape;21;p2"/>
          <p:cNvSpPr/>
          <p:nvPr/>
        </p:nvSpPr>
        <p:spPr>
          <a:xfrm>
            <a:off x="899592" y="1779662"/>
            <a:ext cx="7704856" cy="1440160"/>
          </a:xfrm>
          <a:prstGeom prst="parallelogram">
            <a:avLst>
              <a:gd fmla="val 25000" name="adj"/>
            </a:avLst>
          </a:prstGeom>
          <a:solidFill>
            <a:srgbClr val="BFBFBF">
              <a:alpha val="4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2" name="Google Shape;22;p2"/>
          <p:cNvSpPr txBox="1"/>
          <p:nvPr>
            <p:ph type="ctrTitle"/>
          </p:nvPr>
        </p:nvSpPr>
        <p:spPr>
          <a:xfrm>
            <a:off x="685800" y="1973528"/>
            <a:ext cx="7772400" cy="1102519"/>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lt1"/>
              </a:buClr>
              <a:buSzPts val="4200"/>
              <a:buFont typeface="Microsoft JhengHei"/>
              <a:buNone/>
              <a:defRPr b="1" sz="4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對" showMasterSp="0" type="twoTxTwoObj">
  <p:cSld name="TWO_OBJECTS_WITH_TEXT">
    <p:spTree>
      <p:nvGrpSpPr>
        <p:cNvPr id="65" name="Shape 65"/>
        <p:cNvGrpSpPr/>
        <p:nvPr/>
      </p:nvGrpSpPr>
      <p:grpSpPr>
        <a:xfrm>
          <a:off x="0" y="0"/>
          <a:ext cx="0" cy="0"/>
          <a:chOff x="0" y="0"/>
          <a:chExt cx="0" cy="0"/>
        </a:xfrm>
      </p:grpSpPr>
      <p:sp>
        <p:nvSpPr>
          <p:cNvPr id="66" name="Google Shape;66;p11"/>
          <p:cNvSpPr/>
          <p:nvPr/>
        </p:nvSpPr>
        <p:spPr>
          <a:xfrm>
            <a:off x="7524328" y="0"/>
            <a:ext cx="1614799" cy="62753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7" name="Google Shape;67;p11"/>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3200"/>
              <a:buFont typeface="Microsoft JhengHei"/>
              <a:buNone/>
              <a:defRPr b="1"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11"/>
          <p:cNvSpPr txBox="1"/>
          <p:nvPr>
            <p:ph idx="1" type="body"/>
          </p:nvPr>
        </p:nvSpPr>
        <p:spPr>
          <a:xfrm>
            <a:off x="457200" y="1151335"/>
            <a:ext cx="4040188" cy="479822"/>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9" name="Google Shape;69;p11"/>
          <p:cNvSpPr txBox="1"/>
          <p:nvPr>
            <p:ph idx="2" type="body"/>
          </p:nvPr>
        </p:nvSpPr>
        <p:spPr>
          <a:xfrm>
            <a:off x="457200" y="1631156"/>
            <a:ext cx="4040188" cy="2963466"/>
          </a:xfrm>
          <a:prstGeom prst="rect">
            <a:avLst/>
          </a:prstGeom>
          <a:noFill/>
          <a:ln>
            <a:noFill/>
          </a:ln>
        </p:spPr>
        <p:txBody>
          <a:bodyPr anchorCtr="0" anchor="t" bIns="45700" lIns="91425" spcFirstLastPara="1" rIns="91425" wrap="square" tIns="45700">
            <a:normAutofit/>
          </a:bodyPr>
          <a:lstStyle>
            <a:lvl1pPr indent="-381000" lvl="0" marL="457200" algn="just">
              <a:lnSpc>
                <a:spcPct val="100000"/>
              </a:lnSpc>
              <a:spcBef>
                <a:spcPts val="480"/>
              </a:spcBef>
              <a:spcAft>
                <a:spcPts val="0"/>
              </a:spcAft>
              <a:buClr>
                <a:schemeClr val="dk1"/>
              </a:buClr>
              <a:buSzPts val="2400"/>
              <a:buChar char="•"/>
              <a:defRPr sz="2400"/>
            </a:lvl1pPr>
            <a:lvl2pPr indent="-355600" lvl="1" marL="914400" algn="just">
              <a:lnSpc>
                <a:spcPct val="100000"/>
              </a:lnSpc>
              <a:spcBef>
                <a:spcPts val="400"/>
              </a:spcBef>
              <a:spcAft>
                <a:spcPts val="0"/>
              </a:spcAft>
              <a:buClr>
                <a:schemeClr val="dk1"/>
              </a:buClr>
              <a:buSzPts val="2000"/>
              <a:buChar char="–"/>
              <a:defRPr sz="2000"/>
            </a:lvl2pPr>
            <a:lvl3pPr indent="-342900" lvl="2" marL="1371600" algn="just">
              <a:lnSpc>
                <a:spcPct val="100000"/>
              </a:lnSpc>
              <a:spcBef>
                <a:spcPts val="360"/>
              </a:spcBef>
              <a:spcAft>
                <a:spcPts val="0"/>
              </a:spcAft>
              <a:buClr>
                <a:schemeClr val="dk1"/>
              </a:buClr>
              <a:buSzPts val="1800"/>
              <a:buChar char="•"/>
              <a:defRPr sz="1800"/>
            </a:lvl3pPr>
            <a:lvl4pPr indent="-330200" lvl="3" marL="1828800" algn="just">
              <a:lnSpc>
                <a:spcPct val="100000"/>
              </a:lnSpc>
              <a:spcBef>
                <a:spcPts val="320"/>
              </a:spcBef>
              <a:spcAft>
                <a:spcPts val="0"/>
              </a:spcAft>
              <a:buClr>
                <a:schemeClr val="dk1"/>
              </a:buClr>
              <a:buSzPts val="1600"/>
              <a:buChar char="–"/>
              <a:defRPr sz="1600"/>
            </a:lvl4pPr>
            <a:lvl5pPr indent="-330200" lvl="4" marL="2286000" algn="just">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70" name="Google Shape;70;p11"/>
          <p:cNvSpPr txBox="1"/>
          <p:nvPr>
            <p:ph idx="3" type="body"/>
          </p:nvPr>
        </p:nvSpPr>
        <p:spPr>
          <a:xfrm>
            <a:off x="4645026" y="1151335"/>
            <a:ext cx="4041775" cy="479822"/>
          </a:xfrm>
          <a:prstGeom prst="rect">
            <a:avLst/>
          </a:prstGeom>
          <a:noFill/>
          <a:ln>
            <a:noFill/>
          </a:ln>
        </p:spPr>
        <p:txBody>
          <a:bodyPr anchorCtr="0" anchor="b" bIns="45700" lIns="91425" spcFirstLastPara="1" rIns="91425" wrap="square" tIns="45700">
            <a:normAutofit/>
          </a:bodyPr>
          <a:lstStyle>
            <a:lvl1pPr indent="-228600" lvl="0" marL="457200" algn="ctr">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71" name="Google Shape;71;p11"/>
          <p:cNvSpPr txBox="1"/>
          <p:nvPr>
            <p:ph idx="4" type="body"/>
          </p:nvPr>
        </p:nvSpPr>
        <p:spPr>
          <a:xfrm>
            <a:off x="4645026" y="1631156"/>
            <a:ext cx="4041775" cy="2963466"/>
          </a:xfrm>
          <a:prstGeom prst="rect">
            <a:avLst/>
          </a:prstGeom>
          <a:noFill/>
          <a:ln>
            <a:noFill/>
          </a:ln>
        </p:spPr>
        <p:txBody>
          <a:bodyPr anchorCtr="0" anchor="t" bIns="45700" lIns="91425" spcFirstLastPara="1" rIns="91425" wrap="square" tIns="45700">
            <a:normAutofit/>
          </a:bodyPr>
          <a:lstStyle>
            <a:lvl1pPr indent="-381000" lvl="0" marL="457200" algn="just">
              <a:lnSpc>
                <a:spcPct val="100000"/>
              </a:lnSpc>
              <a:spcBef>
                <a:spcPts val="480"/>
              </a:spcBef>
              <a:spcAft>
                <a:spcPts val="0"/>
              </a:spcAft>
              <a:buClr>
                <a:schemeClr val="dk1"/>
              </a:buClr>
              <a:buSzPts val="2400"/>
              <a:buChar char="•"/>
              <a:defRPr sz="2400"/>
            </a:lvl1pPr>
            <a:lvl2pPr indent="-355600" lvl="1" marL="914400" algn="just">
              <a:lnSpc>
                <a:spcPct val="100000"/>
              </a:lnSpc>
              <a:spcBef>
                <a:spcPts val="400"/>
              </a:spcBef>
              <a:spcAft>
                <a:spcPts val="0"/>
              </a:spcAft>
              <a:buClr>
                <a:schemeClr val="dk1"/>
              </a:buClr>
              <a:buSzPts val="2000"/>
              <a:buChar char="–"/>
              <a:defRPr sz="2000"/>
            </a:lvl2pPr>
            <a:lvl3pPr indent="-342900" lvl="2" marL="1371600" algn="just">
              <a:lnSpc>
                <a:spcPct val="100000"/>
              </a:lnSpc>
              <a:spcBef>
                <a:spcPts val="360"/>
              </a:spcBef>
              <a:spcAft>
                <a:spcPts val="0"/>
              </a:spcAft>
              <a:buClr>
                <a:schemeClr val="dk1"/>
              </a:buClr>
              <a:buSzPts val="1800"/>
              <a:buChar char="•"/>
              <a:defRPr sz="1800"/>
            </a:lvl3pPr>
            <a:lvl4pPr indent="-330200" lvl="3" marL="1828800" algn="just">
              <a:lnSpc>
                <a:spcPct val="100000"/>
              </a:lnSpc>
              <a:spcBef>
                <a:spcPts val="320"/>
              </a:spcBef>
              <a:spcAft>
                <a:spcPts val="0"/>
              </a:spcAft>
              <a:buClr>
                <a:schemeClr val="dk1"/>
              </a:buClr>
              <a:buSzPts val="1600"/>
              <a:buChar char="–"/>
              <a:defRPr sz="1600"/>
            </a:lvl4pPr>
            <a:lvl5pPr indent="-330200" lvl="4" marL="2286000" algn="just">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pic>
        <p:nvPicPr>
          <p:cNvPr descr="C:\Users\Cindy Fan\Documents\TWSC\Logo\TWS-Logo.png" id="72" name="Google Shape;72;p11"/>
          <p:cNvPicPr preferRelativeResize="0"/>
          <p:nvPr/>
        </p:nvPicPr>
        <p:blipFill rotWithShape="1">
          <a:blip r:embed="rId2">
            <a:alphaModFix/>
          </a:blip>
          <a:srcRect b="0" l="0" r="0" t="0"/>
          <a:stretch/>
        </p:blipFill>
        <p:spPr>
          <a:xfrm>
            <a:off x="7701013" y="51470"/>
            <a:ext cx="1442987" cy="579600"/>
          </a:xfrm>
          <a:prstGeom prst="rect">
            <a:avLst/>
          </a:prstGeom>
          <a:noFill/>
          <a:ln>
            <a:noFill/>
          </a:ln>
        </p:spPr>
      </p:pic>
      <p:sp>
        <p:nvSpPr>
          <p:cNvPr id="73" name="Google Shape;73;p11"/>
          <p:cNvSpPr txBox="1"/>
          <p:nvPr>
            <p:ph idx="12" type="sldNum"/>
          </p:nvPr>
        </p:nvSpPr>
        <p:spPr>
          <a:xfrm>
            <a:off x="6974904" y="4890194"/>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008AD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008AD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008AD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008AD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008AD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008AD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008AD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008AD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008AD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單欄文字">
  <p:cSld name="單欄文字">
    <p:spTree>
      <p:nvGrpSpPr>
        <p:cNvPr id="74" name="Shape 74"/>
        <p:cNvGrpSpPr/>
        <p:nvPr/>
      </p:nvGrpSpPr>
      <p:grpSpPr>
        <a:xfrm>
          <a:off x="0" y="0"/>
          <a:ext cx="0" cy="0"/>
          <a:chOff x="0" y="0"/>
          <a:chExt cx="0" cy="0"/>
        </a:xfrm>
      </p:grpSpPr>
      <p:sp>
        <p:nvSpPr>
          <p:cNvPr id="75" name="Google Shape;75;p12"/>
          <p:cNvSpPr txBox="1"/>
          <p:nvPr>
            <p:ph type="title"/>
          </p:nvPr>
        </p:nvSpPr>
        <p:spPr>
          <a:xfrm>
            <a:off x="457200" y="205979"/>
            <a:ext cx="4032000" cy="85725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1"/>
              </a:buClr>
              <a:buSzPts val="3200"/>
              <a:buFont typeface="Microsoft JhengHei"/>
              <a:buNone/>
              <a:defRPr b="1"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 type="body"/>
          </p:nvPr>
        </p:nvSpPr>
        <p:spPr>
          <a:xfrm>
            <a:off x="457200" y="1322338"/>
            <a:ext cx="4038600" cy="362567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60"/>
              </a:spcBef>
              <a:spcAft>
                <a:spcPts val="0"/>
              </a:spcAft>
              <a:buClr>
                <a:schemeClr val="dk1"/>
              </a:buClr>
              <a:buSzPts val="2800"/>
              <a:buNone/>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77" name="Google Shape;77;p12"/>
          <p:cNvSpPr txBox="1"/>
          <p:nvPr>
            <p:ph idx="12" type="sldNum"/>
          </p:nvPr>
        </p:nvSpPr>
        <p:spPr>
          <a:xfrm>
            <a:off x="6974904" y="4890194"/>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008AD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008AD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008AD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008AD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008AD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008AD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008AD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008AD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008AD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說明文字">
  <p:cSld name="說明文字">
    <p:spTree>
      <p:nvGrpSpPr>
        <p:cNvPr id="78" name="Shape 78"/>
        <p:cNvGrpSpPr/>
        <p:nvPr/>
      </p:nvGrpSpPr>
      <p:grpSpPr>
        <a:xfrm>
          <a:off x="0" y="0"/>
          <a:ext cx="0" cy="0"/>
          <a:chOff x="0" y="0"/>
          <a:chExt cx="0" cy="0"/>
        </a:xfrm>
      </p:grpSpPr>
      <p:sp>
        <p:nvSpPr>
          <p:cNvPr id="79" name="Google Shape;79;p13"/>
          <p:cNvSpPr txBox="1"/>
          <p:nvPr>
            <p:ph idx="1" type="body"/>
          </p:nvPr>
        </p:nvSpPr>
        <p:spPr>
          <a:xfrm>
            <a:off x="323528" y="4444777"/>
            <a:ext cx="5761037" cy="503237"/>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360"/>
              </a:spcBef>
              <a:spcAft>
                <a:spcPts val="0"/>
              </a:spcAft>
              <a:buClr>
                <a:schemeClr val="dk1"/>
              </a:buClr>
              <a:buSzPts val="1800"/>
              <a:buNone/>
              <a:defRPr sz="1800"/>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0" name="Google Shape;80;p13"/>
          <p:cNvSpPr txBox="1"/>
          <p:nvPr>
            <p:ph idx="12" type="sldNum"/>
          </p:nvPr>
        </p:nvSpPr>
        <p:spPr>
          <a:xfrm>
            <a:off x="6974904" y="4890194"/>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008AD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008AD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008AD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008AD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008AD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008AD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008AD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008AD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008AD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要點">
  <p:cSld name="要點">
    <p:bg>
      <p:bgPr>
        <a:solidFill>
          <a:srgbClr val="D8D8D8">
            <a:alpha val="46274"/>
          </a:srgbClr>
        </a:solidFill>
      </p:bgPr>
    </p:bg>
    <p:spTree>
      <p:nvGrpSpPr>
        <p:cNvPr id="81" name="Shape 81"/>
        <p:cNvGrpSpPr/>
        <p:nvPr/>
      </p:nvGrpSpPr>
      <p:grpSpPr>
        <a:xfrm>
          <a:off x="0" y="0"/>
          <a:ext cx="0" cy="0"/>
          <a:chOff x="0" y="0"/>
          <a:chExt cx="0" cy="0"/>
        </a:xfrm>
      </p:grpSpPr>
      <p:sp>
        <p:nvSpPr>
          <p:cNvPr id="82" name="Google Shape;82;p14"/>
          <p:cNvSpPr txBox="1"/>
          <p:nvPr>
            <p:ph idx="1" type="body"/>
          </p:nvPr>
        </p:nvSpPr>
        <p:spPr>
          <a:xfrm>
            <a:off x="467544" y="483518"/>
            <a:ext cx="6335712" cy="4175125"/>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880"/>
              </a:spcBef>
              <a:spcAft>
                <a:spcPts val="0"/>
              </a:spcAft>
              <a:buClr>
                <a:schemeClr val="dk1"/>
              </a:buClr>
              <a:buSzPts val="4400"/>
              <a:buNone/>
              <a:defRPr b="1" sz="4400"/>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3" name="Google Shape;83;p14"/>
          <p:cNvSpPr txBox="1"/>
          <p:nvPr>
            <p:ph idx="12" type="sldNum"/>
          </p:nvPr>
        </p:nvSpPr>
        <p:spPr>
          <a:xfrm>
            <a:off x="6974904" y="4890194"/>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008AD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008AD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008AD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008AD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008AD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008AD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008AD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008AD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008AD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大字編號" showMasterSp="0">
  <p:cSld name="大字編號">
    <p:bg>
      <p:bgPr>
        <a:solidFill>
          <a:srgbClr val="008AD8">
            <a:alpha val="44313"/>
          </a:srgbClr>
        </a:solidFill>
      </p:bgPr>
    </p:bg>
    <p:spTree>
      <p:nvGrpSpPr>
        <p:cNvPr id="84" name="Shape 84"/>
        <p:cNvGrpSpPr/>
        <p:nvPr/>
      </p:nvGrpSpPr>
      <p:grpSpPr>
        <a:xfrm>
          <a:off x="0" y="0"/>
          <a:ext cx="0" cy="0"/>
          <a:chOff x="0" y="0"/>
          <a:chExt cx="0" cy="0"/>
        </a:xfrm>
      </p:grpSpPr>
      <p:sp>
        <p:nvSpPr>
          <p:cNvPr id="85" name="Google Shape;85;p15"/>
          <p:cNvSpPr txBox="1"/>
          <p:nvPr/>
        </p:nvSpPr>
        <p:spPr>
          <a:xfrm>
            <a:off x="1187624" y="1356866"/>
            <a:ext cx="6768752" cy="163121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600"/>
              <a:buFont typeface="Arial"/>
              <a:buNone/>
            </a:pPr>
            <a:r>
              <a:t/>
            </a:r>
            <a:endParaRPr b="0" i="0" sz="9600" u="none" cap="none" strike="noStrike">
              <a:solidFill>
                <a:schemeClr val="dk1"/>
              </a:solidFill>
              <a:latin typeface="Microsoft JhengHei"/>
              <a:ea typeface="Microsoft JhengHei"/>
              <a:cs typeface="Microsoft JhengHei"/>
              <a:sym typeface="Microsoft JhengHei"/>
            </a:endParaRPr>
          </a:p>
        </p:txBody>
      </p:sp>
      <p:sp>
        <p:nvSpPr>
          <p:cNvPr id="86" name="Google Shape;86;p15"/>
          <p:cNvSpPr txBox="1"/>
          <p:nvPr>
            <p:ph idx="1" type="body"/>
          </p:nvPr>
        </p:nvSpPr>
        <p:spPr>
          <a:xfrm>
            <a:off x="539552" y="1356866"/>
            <a:ext cx="8100000" cy="1768476"/>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2300"/>
              </a:spcBef>
              <a:spcAft>
                <a:spcPts val="0"/>
              </a:spcAft>
              <a:buClr>
                <a:srgbClr val="262626"/>
              </a:buClr>
              <a:buSzPts val="11500"/>
              <a:buNone/>
              <a:defRPr b="1" sz="11500">
                <a:solidFill>
                  <a:srgbClr val="262626"/>
                </a:solidFil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5"/>
          <p:cNvSpPr txBox="1"/>
          <p:nvPr>
            <p:ph idx="2" type="body"/>
          </p:nvPr>
        </p:nvSpPr>
        <p:spPr>
          <a:xfrm>
            <a:off x="522000" y="3363838"/>
            <a:ext cx="8100000" cy="360041"/>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360"/>
              </a:spcBef>
              <a:spcAft>
                <a:spcPts val="0"/>
              </a:spcAft>
              <a:buClr>
                <a:srgbClr val="262626"/>
              </a:buClr>
              <a:buSzPts val="1800"/>
              <a:buNone/>
              <a:defRPr sz="1800">
                <a:solidFill>
                  <a:srgbClr val="262626"/>
                </a:solidFil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8" name="Google Shape;88;p15"/>
          <p:cNvSpPr txBox="1"/>
          <p:nvPr>
            <p:ph idx="12" type="sldNum"/>
          </p:nvPr>
        </p:nvSpPr>
        <p:spPr>
          <a:xfrm>
            <a:off x="6974904" y="4890194"/>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262626"/>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262626"/>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262626"/>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262626"/>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262626"/>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262626"/>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262626"/>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262626"/>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26262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pic>
        <p:nvPicPr>
          <p:cNvPr id="89" name="Google Shape;89;p15"/>
          <p:cNvPicPr preferRelativeResize="0"/>
          <p:nvPr/>
        </p:nvPicPr>
        <p:blipFill rotWithShape="1">
          <a:blip r:embed="rId2">
            <a:alphaModFix/>
          </a:blip>
          <a:srcRect b="0" l="0" r="0" t="0"/>
          <a:stretch/>
        </p:blipFill>
        <p:spPr>
          <a:xfrm>
            <a:off x="7695675" y="48120"/>
            <a:ext cx="1443452" cy="579414"/>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區段式標題與命名" showMasterSp="0">
  <p:cSld name="區段式標題與命名">
    <p:spTree>
      <p:nvGrpSpPr>
        <p:cNvPr id="90" name="Shape 90"/>
        <p:cNvGrpSpPr/>
        <p:nvPr/>
      </p:nvGrpSpPr>
      <p:grpSpPr>
        <a:xfrm>
          <a:off x="0" y="0"/>
          <a:ext cx="0" cy="0"/>
          <a:chOff x="0" y="0"/>
          <a:chExt cx="0" cy="0"/>
        </a:xfrm>
      </p:grpSpPr>
      <p:sp>
        <p:nvSpPr>
          <p:cNvPr id="91" name="Google Shape;91;p16"/>
          <p:cNvSpPr/>
          <p:nvPr/>
        </p:nvSpPr>
        <p:spPr>
          <a:xfrm>
            <a:off x="4608512" y="0"/>
            <a:ext cx="4572000" cy="5143500"/>
          </a:xfrm>
          <a:prstGeom prst="rect">
            <a:avLst/>
          </a:prstGeom>
          <a:solidFill>
            <a:srgbClr val="008AD8"/>
          </a:solidFill>
          <a:ln>
            <a:noFill/>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8AD8"/>
              </a:solidFill>
              <a:latin typeface="Arial"/>
              <a:ea typeface="Arial"/>
              <a:cs typeface="Arial"/>
              <a:sym typeface="Arial"/>
            </a:endParaRPr>
          </a:p>
        </p:txBody>
      </p:sp>
      <p:pic>
        <p:nvPicPr>
          <p:cNvPr id="92" name="Google Shape;92;p16"/>
          <p:cNvPicPr preferRelativeResize="0"/>
          <p:nvPr/>
        </p:nvPicPr>
        <p:blipFill rotWithShape="1">
          <a:blip r:embed="rId2">
            <a:alphaModFix/>
          </a:blip>
          <a:srcRect b="0" l="0" r="0" t="0"/>
          <a:stretch/>
        </p:blipFill>
        <p:spPr>
          <a:xfrm>
            <a:off x="7696224" y="47038"/>
            <a:ext cx="1443600" cy="580496"/>
          </a:xfrm>
          <a:prstGeom prst="rect">
            <a:avLst/>
          </a:prstGeom>
          <a:noFill/>
          <a:ln>
            <a:noFill/>
          </a:ln>
        </p:spPr>
      </p:pic>
      <p:sp>
        <p:nvSpPr>
          <p:cNvPr id="93" name="Google Shape;93;p16"/>
          <p:cNvSpPr txBox="1"/>
          <p:nvPr>
            <p:ph idx="1" type="body"/>
          </p:nvPr>
        </p:nvSpPr>
        <p:spPr>
          <a:xfrm>
            <a:off x="4932363" y="915988"/>
            <a:ext cx="3960812" cy="3671887"/>
          </a:xfrm>
          <a:prstGeom prst="rect">
            <a:avLst/>
          </a:prstGeom>
          <a:noFill/>
          <a:ln>
            <a:noFill/>
          </a:ln>
        </p:spPr>
        <p:txBody>
          <a:bodyPr anchorCtr="0" anchor="t" bIns="45700" lIns="91425" spcFirstLastPara="1" rIns="91425" wrap="square" tIns="45700">
            <a:normAutofit/>
          </a:bodyPr>
          <a:lstStyle>
            <a:lvl1pPr indent="-228600" lvl="0" marL="457200" algn="just">
              <a:lnSpc>
                <a:spcPct val="100000"/>
              </a:lnSpc>
              <a:spcBef>
                <a:spcPts val="360"/>
              </a:spcBef>
              <a:spcAft>
                <a:spcPts val="0"/>
              </a:spcAft>
              <a:buClr>
                <a:schemeClr val="dk1"/>
              </a:buClr>
              <a:buSzPts val="1800"/>
              <a:buNone/>
              <a:defRPr sz="1800"/>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94" name="Google Shape;94;p16"/>
          <p:cNvSpPr txBox="1"/>
          <p:nvPr>
            <p:ph type="title"/>
          </p:nvPr>
        </p:nvSpPr>
        <p:spPr>
          <a:xfrm>
            <a:off x="457200" y="1561331"/>
            <a:ext cx="3754760" cy="85725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200"/>
              <a:buFont typeface="Microsoft JhengHei"/>
              <a:buNone/>
              <a:defRPr sz="4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16"/>
          <p:cNvSpPr txBox="1"/>
          <p:nvPr>
            <p:ph idx="2" type="subTitle"/>
          </p:nvPr>
        </p:nvSpPr>
        <p:spPr>
          <a:xfrm>
            <a:off x="472008" y="2553444"/>
            <a:ext cx="3739952" cy="131445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400"/>
              </a:spcBef>
              <a:spcAft>
                <a:spcPts val="0"/>
              </a:spcAft>
              <a:buClr>
                <a:schemeClr val="dk1"/>
              </a:buClr>
              <a:buSzPts val="2000"/>
              <a:buNone/>
              <a:defRPr sz="2000">
                <a:solidFill>
                  <a:schemeClr val="dk1"/>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showMasterSp="0">
  <p:cSld name="空白">
    <p:spTree>
      <p:nvGrpSpPr>
        <p:cNvPr id="96" name="Shape 9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頁面一">
  <p:cSld name="頁面一">
    <p:bg>
      <p:bgPr>
        <a:solidFill>
          <a:schemeClr val="lt1"/>
        </a:solidFill>
      </p:bgPr>
    </p:bg>
    <p:spTree>
      <p:nvGrpSpPr>
        <p:cNvPr id="97" name="Shape 97"/>
        <p:cNvGrpSpPr/>
        <p:nvPr/>
      </p:nvGrpSpPr>
      <p:grpSpPr>
        <a:xfrm>
          <a:off x="0" y="0"/>
          <a:ext cx="0" cy="0"/>
          <a:chOff x="0" y="0"/>
          <a:chExt cx="0" cy="0"/>
        </a:xfrm>
      </p:grpSpPr>
      <p:sp>
        <p:nvSpPr>
          <p:cNvPr id="98" name="Google Shape;98;p18"/>
          <p:cNvSpPr/>
          <p:nvPr/>
        </p:nvSpPr>
        <p:spPr>
          <a:xfrm>
            <a:off x="0" y="-94"/>
            <a:ext cx="9144000" cy="5143500"/>
          </a:xfrm>
          <a:prstGeom prst="rect">
            <a:avLst/>
          </a:prstGeom>
          <a:solidFill>
            <a:srgbClr val="DAD9D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9" name="Google Shape;99;p18"/>
          <p:cNvSpPr/>
          <p:nvPr/>
        </p:nvSpPr>
        <p:spPr>
          <a:xfrm>
            <a:off x="361336" y="1039760"/>
            <a:ext cx="8402700" cy="3710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0" name="Google Shape;100;p18"/>
          <p:cNvSpPr txBox="1"/>
          <p:nvPr/>
        </p:nvSpPr>
        <p:spPr>
          <a:xfrm>
            <a:off x="6602630" y="4476348"/>
            <a:ext cx="2057400" cy="2739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zh-TW" sz="2000" u="none" cap="none" strike="noStrike">
                <a:solidFill>
                  <a:srgbClr val="2A9BB2"/>
                </a:solidFill>
                <a:latin typeface="Calibri"/>
                <a:ea typeface="Calibri"/>
                <a:cs typeface="Calibri"/>
                <a:sym typeface="Calibri"/>
              </a:rPr>
              <a:t>‹#›</a:t>
            </a:fld>
            <a:endParaRPr b="0" i="0" sz="2000" u="none" cap="none" strike="noStrike">
              <a:solidFill>
                <a:srgbClr val="2A9BB2"/>
              </a:solidFill>
              <a:latin typeface="Calibri"/>
              <a:ea typeface="Calibri"/>
              <a:cs typeface="Calibri"/>
              <a:sym typeface="Calibri"/>
            </a:endParaRPr>
          </a:p>
        </p:txBody>
      </p:sp>
      <p:pic>
        <p:nvPicPr>
          <p:cNvPr id="101" name="Google Shape;101;p18"/>
          <p:cNvPicPr preferRelativeResize="0"/>
          <p:nvPr/>
        </p:nvPicPr>
        <p:blipFill rotWithShape="1">
          <a:blip r:embed="rId2">
            <a:alphaModFix/>
          </a:blip>
          <a:srcRect b="0" l="0" r="0" t="0"/>
          <a:stretch/>
        </p:blipFill>
        <p:spPr>
          <a:xfrm>
            <a:off x="8668403" y="4081645"/>
            <a:ext cx="274883" cy="592056"/>
          </a:xfrm>
          <a:prstGeom prst="rect">
            <a:avLst/>
          </a:prstGeom>
          <a:noFill/>
          <a:ln>
            <a:noFill/>
          </a:ln>
        </p:spPr>
      </p:pic>
      <p:sp>
        <p:nvSpPr>
          <p:cNvPr id="102" name="Google Shape;102;p18"/>
          <p:cNvSpPr txBox="1"/>
          <p:nvPr>
            <p:ph idx="1" type="body"/>
          </p:nvPr>
        </p:nvSpPr>
        <p:spPr>
          <a:xfrm>
            <a:off x="361331" y="1039838"/>
            <a:ext cx="8403000" cy="3710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434343"/>
              </a:buClr>
              <a:buSzPts val="3400"/>
              <a:buFont typeface="Arial"/>
              <a:buNone/>
              <a:defRPr b="0" i="0" sz="3400" u="none" cap="none" strike="noStrike">
                <a:solidFill>
                  <a:srgbClr val="434343"/>
                </a:solidFill>
                <a:latin typeface="Arial"/>
                <a:ea typeface="Arial"/>
                <a:cs typeface="Arial"/>
                <a:sym typeface="Arial"/>
              </a:defRPr>
            </a:lvl1pPr>
            <a:lvl2pPr indent="-228600" lvl="1" marL="914400" marR="0" rtl="0" algn="l">
              <a:lnSpc>
                <a:spcPct val="100000"/>
              </a:lnSpc>
              <a:spcBef>
                <a:spcPts val="500"/>
              </a:spcBef>
              <a:spcAft>
                <a:spcPts val="0"/>
              </a:spcAft>
              <a:buClr>
                <a:srgbClr val="434343"/>
              </a:buClr>
              <a:buSzPts val="2000"/>
              <a:buFont typeface="Arial"/>
              <a:buNone/>
              <a:defRPr b="0" i="0" sz="2000" u="none" cap="none" strike="noStrike">
                <a:solidFill>
                  <a:srgbClr val="434343"/>
                </a:solidFill>
                <a:latin typeface="Arial"/>
                <a:ea typeface="Arial"/>
                <a:cs typeface="Arial"/>
                <a:sym typeface="Arial"/>
              </a:defRPr>
            </a:lvl2pPr>
            <a:lvl3pPr indent="-228600" lvl="2" marL="1371600" marR="0" rtl="0" algn="l">
              <a:lnSpc>
                <a:spcPct val="90000"/>
              </a:lnSpc>
              <a:spcBef>
                <a:spcPts val="500"/>
              </a:spcBef>
              <a:spcAft>
                <a:spcPts val="0"/>
              </a:spcAft>
              <a:buClr>
                <a:srgbClr val="434343"/>
              </a:buClr>
              <a:buSzPts val="2000"/>
              <a:buFont typeface="Arial"/>
              <a:buNone/>
              <a:defRPr b="0" i="0" sz="2000" u="none" cap="none" strike="noStrike">
                <a:solidFill>
                  <a:srgbClr val="434343"/>
                </a:solidFill>
                <a:latin typeface="Arial"/>
                <a:ea typeface="Arial"/>
                <a:cs typeface="Arial"/>
                <a:sym typeface="Arial"/>
              </a:defRPr>
            </a:lvl3pPr>
            <a:lvl4pPr indent="-342900" lvl="3" marL="1828800" marR="0" rtl="0" algn="l">
              <a:lnSpc>
                <a:spcPct val="90000"/>
              </a:lnSpc>
              <a:spcBef>
                <a:spcPts val="500"/>
              </a:spcBef>
              <a:spcAft>
                <a:spcPts val="0"/>
              </a:spcAft>
              <a:buClr>
                <a:srgbClr val="434343"/>
              </a:buClr>
              <a:buSzPts val="1800"/>
              <a:buFont typeface="Arial"/>
              <a:buChar char="•"/>
              <a:defRPr b="0" i="0" sz="1800" u="none" cap="none" strike="noStrike">
                <a:solidFill>
                  <a:srgbClr val="434343"/>
                </a:solidFill>
                <a:latin typeface="Arial"/>
                <a:ea typeface="Arial"/>
                <a:cs typeface="Arial"/>
                <a:sym typeface="Arial"/>
              </a:defRPr>
            </a:lvl4pPr>
            <a:lvl5pPr indent="-228600" lvl="4" marL="2286000" marR="0" rtl="0" algn="l">
              <a:lnSpc>
                <a:spcPct val="90000"/>
              </a:lnSpc>
              <a:spcBef>
                <a:spcPts val="500"/>
              </a:spcBef>
              <a:spcAft>
                <a:spcPts val="0"/>
              </a:spcAft>
              <a:buClr>
                <a:srgbClr val="434343"/>
              </a:buClr>
              <a:buSzPts val="1800"/>
              <a:buFont typeface="Arial"/>
              <a:buNone/>
              <a:defRPr b="0" i="0" sz="1800" u="none" cap="none" strike="noStrike">
                <a:solidFill>
                  <a:srgbClr val="434343"/>
                </a:solidFill>
                <a:latin typeface="Arial"/>
                <a:ea typeface="Arial"/>
                <a:cs typeface="Arial"/>
                <a:sym typeface="Arial"/>
              </a:defRPr>
            </a:lvl5pPr>
            <a:lvl6pPr indent="-342900" lvl="5" marL="2743200" marR="0" rtl="0" algn="l">
              <a:lnSpc>
                <a:spcPct val="90000"/>
              </a:lnSpc>
              <a:spcBef>
                <a:spcPts val="500"/>
              </a:spcBef>
              <a:spcAft>
                <a:spcPts val="0"/>
              </a:spcAft>
              <a:buClr>
                <a:srgbClr val="434343"/>
              </a:buClr>
              <a:buSzPts val="1800"/>
              <a:buFont typeface="Arial"/>
              <a:buChar char="•"/>
              <a:defRPr b="0" i="0" sz="1800" u="none" cap="none" strike="noStrike">
                <a:solidFill>
                  <a:srgbClr val="434343"/>
                </a:solidFill>
                <a:latin typeface="Arial"/>
                <a:ea typeface="Arial"/>
                <a:cs typeface="Arial"/>
                <a:sym typeface="Arial"/>
              </a:defRPr>
            </a:lvl6pPr>
            <a:lvl7pPr indent="-342900" lvl="6" marL="3200400" marR="0" rtl="0" algn="l">
              <a:lnSpc>
                <a:spcPct val="90000"/>
              </a:lnSpc>
              <a:spcBef>
                <a:spcPts val="500"/>
              </a:spcBef>
              <a:spcAft>
                <a:spcPts val="0"/>
              </a:spcAft>
              <a:buClr>
                <a:srgbClr val="434343"/>
              </a:buClr>
              <a:buSzPts val="1800"/>
              <a:buFont typeface="Arial"/>
              <a:buChar char="•"/>
              <a:defRPr b="0" i="0" sz="1800" u="none" cap="none" strike="noStrike">
                <a:solidFill>
                  <a:srgbClr val="434343"/>
                </a:solidFill>
                <a:latin typeface="Arial"/>
                <a:ea typeface="Arial"/>
                <a:cs typeface="Arial"/>
                <a:sym typeface="Arial"/>
              </a:defRPr>
            </a:lvl7pPr>
            <a:lvl8pPr indent="-342900" lvl="7" marL="3657600" marR="0" rtl="0" algn="l">
              <a:lnSpc>
                <a:spcPct val="90000"/>
              </a:lnSpc>
              <a:spcBef>
                <a:spcPts val="500"/>
              </a:spcBef>
              <a:spcAft>
                <a:spcPts val="0"/>
              </a:spcAft>
              <a:buClr>
                <a:srgbClr val="434343"/>
              </a:buClr>
              <a:buSzPts val="1800"/>
              <a:buFont typeface="Arial"/>
              <a:buChar char="•"/>
              <a:defRPr b="0" i="0" sz="1800" u="none" cap="none" strike="noStrike">
                <a:solidFill>
                  <a:srgbClr val="434343"/>
                </a:solidFill>
                <a:latin typeface="Arial"/>
                <a:ea typeface="Arial"/>
                <a:cs typeface="Arial"/>
                <a:sym typeface="Arial"/>
              </a:defRPr>
            </a:lvl8pPr>
            <a:lvl9pPr indent="-342900" lvl="8" marL="4114800" marR="0" rtl="0" algn="l">
              <a:lnSpc>
                <a:spcPct val="90000"/>
              </a:lnSpc>
              <a:spcBef>
                <a:spcPts val="500"/>
              </a:spcBef>
              <a:spcAft>
                <a:spcPts val="0"/>
              </a:spcAft>
              <a:buClr>
                <a:srgbClr val="434343"/>
              </a:buClr>
              <a:buSzPts val="1800"/>
              <a:buFont typeface="Arial"/>
              <a:buChar char="•"/>
              <a:defRPr b="0" i="0" sz="1800" u="none" cap="none" strike="noStrike">
                <a:solidFill>
                  <a:srgbClr val="434343"/>
                </a:solidFill>
                <a:latin typeface="Arial"/>
                <a:ea typeface="Arial"/>
                <a:cs typeface="Arial"/>
                <a:sym typeface="Arial"/>
              </a:defRPr>
            </a:lvl9pPr>
          </a:lstStyle>
          <a:p/>
        </p:txBody>
      </p:sp>
      <p:sp>
        <p:nvSpPr>
          <p:cNvPr id="103" name="Google Shape;103;p18"/>
          <p:cNvSpPr txBox="1"/>
          <p:nvPr>
            <p:ph type="title"/>
          </p:nvPr>
        </p:nvSpPr>
        <p:spPr>
          <a:xfrm>
            <a:off x="361331" y="88988"/>
            <a:ext cx="6659700" cy="789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3D85C6"/>
              </a:buClr>
              <a:buSzPts val="3400"/>
              <a:buFont typeface="Arial"/>
              <a:buNone/>
              <a:defRPr b="0" i="0" sz="3400" u="none" cap="none" strike="noStrike">
                <a:solidFill>
                  <a:srgbClr val="3D85C6"/>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04" name="Google Shape;104;p18"/>
          <p:cNvPicPr preferRelativeResize="0"/>
          <p:nvPr/>
        </p:nvPicPr>
        <p:blipFill rotWithShape="1">
          <a:blip r:embed="rId3">
            <a:alphaModFix/>
          </a:blip>
          <a:srcRect b="0" l="9162" r="31225" t="0"/>
          <a:stretch/>
        </p:blipFill>
        <p:spPr>
          <a:xfrm>
            <a:off x="8620200" y="32800"/>
            <a:ext cx="453574" cy="273850"/>
          </a:xfrm>
          <a:prstGeom prst="rect">
            <a:avLst/>
          </a:prstGeom>
          <a:noFill/>
          <a:ln>
            <a:noFill/>
          </a:ln>
        </p:spPr>
      </p:pic>
      <p:grpSp>
        <p:nvGrpSpPr>
          <p:cNvPr id="105" name="Google Shape;105;p18"/>
          <p:cNvGrpSpPr/>
          <p:nvPr/>
        </p:nvGrpSpPr>
        <p:grpSpPr>
          <a:xfrm>
            <a:off x="6109761" y="4766365"/>
            <a:ext cx="2721432" cy="273861"/>
            <a:chOff x="7734460" y="5995027"/>
            <a:chExt cx="2825700" cy="305580"/>
          </a:xfrm>
        </p:grpSpPr>
        <p:sp>
          <p:nvSpPr>
            <p:cNvPr id="106" name="Google Shape;106;p18"/>
            <p:cNvSpPr/>
            <p:nvPr/>
          </p:nvSpPr>
          <p:spPr>
            <a:xfrm>
              <a:off x="8720905" y="6192607"/>
              <a:ext cx="905100" cy="108000"/>
            </a:xfrm>
            <a:prstGeom prst="rect">
              <a:avLst/>
            </a:prstGeom>
            <a:solidFill>
              <a:srgbClr val="2A9B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7" name="Google Shape;107;p18"/>
            <p:cNvSpPr/>
            <p:nvPr/>
          </p:nvSpPr>
          <p:spPr>
            <a:xfrm>
              <a:off x="9655048" y="6192607"/>
              <a:ext cx="905100" cy="108000"/>
            </a:xfrm>
            <a:prstGeom prst="rect">
              <a:avLst/>
            </a:prstGeom>
            <a:solidFill>
              <a:srgbClr val="2A9B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8" name="Google Shape;108;p18"/>
            <p:cNvGrpSpPr/>
            <p:nvPr/>
          </p:nvGrpSpPr>
          <p:grpSpPr>
            <a:xfrm>
              <a:off x="7734460" y="5995027"/>
              <a:ext cx="2825700" cy="305580"/>
              <a:chOff x="11975727" y="4644785"/>
              <a:chExt cx="2825700" cy="305580"/>
            </a:xfrm>
          </p:grpSpPr>
          <p:sp>
            <p:nvSpPr>
              <p:cNvPr id="109" name="Google Shape;109;p18"/>
              <p:cNvSpPr/>
              <p:nvPr/>
            </p:nvSpPr>
            <p:spPr>
              <a:xfrm>
                <a:off x="12028030" y="4842365"/>
                <a:ext cx="905100" cy="108000"/>
              </a:xfrm>
              <a:prstGeom prst="rect">
                <a:avLst/>
              </a:prstGeom>
              <a:solidFill>
                <a:srgbClr val="2A9B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0" name="Google Shape;110;p18"/>
              <p:cNvSpPr txBox="1"/>
              <p:nvPr/>
            </p:nvSpPr>
            <p:spPr>
              <a:xfrm>
                <a:off x="11975727" y="4644785"/>
                <a:ext cx="2825700" cy="197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zh-TW" sz="1200" u="none" cap="none" strike="noStrike">
                    <a:solidFill>
                      <a:srgbClr val="1C4587"/>
                    </a:solidFill>
                    <a:latin typeface="Arial"/>
                    <a:ea typeface="Arial"/>
                    <a:cs typeface="Arial"/>
                    <a:sym typeface="Arial"/>
                  </a:rPr>
                  <a:t>Customer </a:t>
                </a:r>
                <a:r>
                  <a:rPr b="1" i="0" lang="zh-TW" sz="1200" u="none" cap="none" strike="noStrike">
                    <a:solidFill>
                      <a:srgbClr val="660000"/>
                    </a:solidFill>
                    <a:latin typeface="Arial"/>
                    <a:ea typeface="Arial"/>
                    <a:cs typeface="Arial"/>
                    <a:sym typeface="Arial"/>
                  </a:rPr>
                  <a:t>Success </a:t>
                </a:r>
                <a:r>
                  <a:rPr b="1" i="0" lang="zh-TW" sz="1200" u="none" cap="none" strike="noStrike">
                    <a:solidFill>
                      <a:srgbClr val="1C4587"/>
                    </a:solidFill>
                    <a:latin typeface="Arial"/>
                    <a:ea typeface="Arial"/>
                    <a:cs typeface="Arial"/>
                    <a:sym typeface="Arial"/>
                  </a:rPr>
                  <a:t>is </a:t>
                </a:r>
                <a:r>
                  <a:rPr b="1" i="0" lang="zh-TW" sz="1200" u="none" cap="none" strike="noStrike">
                    <a:solidFill>
                      <a:schemeClr val="accent2"/>
                    </a:solidFill>
                    <a:latin typeface="Arial"/>
                    <a:ea typeface="Arial"/>
                    <a:cs typeface="Arial"/>
                    <a:sym typeface="Arial"/>
                  </a:rPr>
                  <a:t>our </a:t>
                </a:r>
                <a:r>
                  <a:rPr b="1" i="0" lang="zh-TW" sz="1200" u="none" cap="none" strike="noStrike">
                    <a:solidFill>
                      <a:srgbClr val="38761D"/>
                    </a:solidFill>
                    <a:latin typeface="Arial"/>
                    <a:ea typeface="Arial"/>
                    <a:cs typeface="Arial"/>
                    <a:sym typeface="Arial"/>
                  </a:rPr>
                  <a:t>success</a:t>
                </a:r>
                <a:r>
                  <a:rPr b="1" i="0" lang="zh-TW" sz="1200" u="none" cap="none" strike="noStrike">
                    <a:solidFill>
                      <a:srgbClr val="1C4587"/>
                    </a:solidFill>
                    <a:latin typeface="Arial"/>
                    <a:ea typeface="Arial"/>
                    <a:cs typeface="Arial"/>
                    <a:sym typeface="Arial"/>
                  </a:rPr>
                  <a:t>!</a:t>
                </a:r>
                <a:endParaRPr b="1" i="0" sz="1200" u="none" cap="none" strike="noStrike">
                  <a:solidFill>
                    <a:srgbClr val="38761D"/>
                  </a:solidFill>
                  <a:latin typeface="Arial"/>
                  <a:ea typeface="Arial"/>
                  <a:cs typeface="Arial"/>
                  <a:sym typeface="Arial"/>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自訂版面配置">
  <p:cSld name="自訂版面配置">
    <p:bg>
      <p:bgPr>
        <a:solidFill>
          <a:schemeClr val="lt1"/>
        </a:solidFill>
      </p:bgPr>
    </p:bg>
    <p:spTree>
      <p:nvGrpSpPr>
        <p:cNvPr id="111" name="Shape 111"/>
        <p:cNvGrpSpPr/>
        <p:nvPr/>
      </p:nvGrpSpPr>
      <p:grpSpPr>
        <a:xfrm>
          <a:off x="0" y="0"/>
          <a:ext cx="0" cy="0"/>
          <a:chOff x="0" y="0"/>
          <a:chExt cx="0" cy="0"/>
        </a:xfrm>
      </p:grpSpPr>
      <p:grpSp>
        <p:nvGrpSpPr>
          <p:cNvPr id="112" name="Google Shape;112;p19"/>
          <p:cNvGrpSpPr/>
          <p:nvPr/>
        </p:nvGrpSpPr>
        <p:grpSpPr>
          <a:xfrm>
            <a:off x="6109761" y="4766365"/>
            <a:ext cx="2721432" cy="273861"/>
            <a:chOff x="7734460" y="5995027"/>
            <a:chExt cx="2825700" cy="305580"/>
          </a:xfrm>
        </p:grpSpPr>
        <p:sp>
          <p:nvSpPr>
            <p:cNvPr id="113" name="Google Shape;113;p19"/>
            <p:cNvSpPr/>
            <p:nvPr/>
          </p:nvSpPr>
          <p:spPr>
            <a:xfrm>
              <a:off x="8720905" y="6192607"/>
              <a:ext cx="905100" cy="108000"/>
            </a:xfrm>
            <a:prstGeom prst="rect">
              <a:avLst/>
            </a:prstGeom>
            <a:solidFill>
              <a:srgbClr val="2A9B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4" name="Google Shape;114;p19"/>
            <p:cNvSpPr/>
            <p:nvPr/>
          </p:nvSpPr>
          <p:spPr>
            <a:xfrm>
              <a:off x="9655048" y="6192607"/>
              <a:ext cx="905100" cy="108000"/>
            </a:xfrm>
            <a:prstGeom prst="rect">
              <a:avLst/>
            </a:prstGeom>
            <a:solidFill>
              <a:srgbClr val="2A9B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5" name="Google Shape;115;p19"/>
            <p:cNvGrpSpPr/>
            <p:nvPr/>
          </p:nvGrpSpPr>
          <p:grpSpPr>
            <a:xfrm>
              <a:off x="7734460" y="5995027"/>
              <a:ext cx="2825700" cy="305580"/>
              <a:chOff x="11975727" y="4644785"/>
              <a:chExt cx="2825700" cy="305580"/>
            </a:xfrm>
          </p:grpSpPr>
          <p:sp>
            <p:nvSpPr>
              <p:cNvPr id="116" name="Google Shape;116;p19"/>
              <p:cNvSpPr/>
              <p:nvPr/>
            </p:nvSpPr>
            <p:spPr>
              <a:xfrm>
                <a:off x="12028030" y="4842365"/>
                <a:ext cx="905100" cy="108000"/>
              </a:xfrm>
              <a:prstGeom prst="rect">
                <a:avLst/>
              </a:prstGeom>
              <a:solidFill>
                <a:srgbClr val="2A9B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 name="Google Shape;117;p19"/>
              <p:cNvSpPr txBox="1"/>
              <p:nvPr/>
            </p:nvSpPr>
            <p:spPr>
              <a:xfrm>
                <a:off x="11975727" y="4644785"/>
                <a:ext cx="2825700" cy="197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zh-TW" sz="1200" u="none" cap="none" strike="noStrike">
                    <a:solidFill>
                      <a:srgbClr val="1C4587"/>
                    </a:solidFill>
                    <a:latin typeface="Arial"/>
                    <a:ea typeface="Arial"/>
                    <a:cs typeface="Arial"/>
                    <a:sym typeface="Arial"/>
                  </a:rPr>
                  <a:t>Customer </a:t>
                </a:r>
                <a:r>
                  <a:rPr b="1" i="0" lang="zh-TW" sz="1200" u="none" cap="none" strike="noStrike">
                    <a:solidFill>
                      <a:srgbClr val="660000"/>
                    </a:solidFill>
                    <a:latin typeface="Arial"/>
                    <a:ea typeface="Arial"/>
                    <a:cs typeface="Arial"/>
                    <a:sym typeface="Arial"/>
                  </a:rPr>
                  <a:t>Success </a:t>
                </a:r>
                <a:r>
                  <a:rPr b="1" i="0" lang="zh-TW" sz="1200" u="none" cap="none" strike="noStrike">
                    <a:solidFill>
                      <a:srgbClr val="1C4587"/>
                    </a:solidFill>
                    <a:latin typeface="Arial"/>
                    <a:ea typeface="Arial"/>
                    <a:cs typeface="Arial"/>
                    <a:sym typeface="Arial"/>
                  </a:rPr>
                  <a:t>is </a:t>
                </a:r>
                <a:r>
                  <a:rPr b="1" i="0" lang="zh-TW" sz="1200" u="none" cap="none" strike="noStrike">
                    <a:solidFill>
                      <a:schemeClr val="accent2"/>
                    </a:solidFill>
                    <a:latin typeface="Arial"/>
                    <a:ea typeface="Arial"/>
                    <a:cs typeface="Arial"/>
                    <a:sym typeface="Arial"/>
                  </a:rPr>
                  <a:t>our </a:t>
                </a:r>
                <a:r>
                  <a:rPr b="1" i="0" lang="zh-TW" sz="1200" u="none" cap="none" strike="noStrike">
                    <a:solidFill>
                      <a:srgbClr val="38761D"/>
                    </a:solidFill>
                    <a:latin typeface="Arial"/>
                    <a:ea typeface="Arial"/>
                    <a:cs typeface="Arial"/>
                    <a:sym typeface="Arial"/>
                  </a:rPr>
                  <a:t>success</a:t>
                </a:r>
                <a:r>
                  <a:rPr b="1" i="0" lang="zh-TW" sz="1200" u="none" cap="none" strike="noStrike">
                    <a:solidFill>
                      <a:srgbClr val="1C4587"/>
                    </a:solidFill>
                    <a:latin typeface="Arial"/>
                    <a:ea typeface="Arial"/>
                    <a:cs typeface="Arial"/>
                    <a:sym typeface="Arial"/>
                  </a:rPr>
                  <a:t>!</a:t>
                </a:r>
                <a:endParaRPr b="1" i="0" sz="1200" u="none" cap="none" strike="noStrike">
                  <a:solidFill>
                    <a:srgbClr val="38761D"/>
                  </a:solidFill>
                  <a:latin typeface="Arial"/>
                  <a:ea typeface="Arial"/>
                  <a:cs typeface="Arial"/>
                  <a:sym typeface="Arial"/>
                </a:endParaRPr>
              </a:p>
            </p:txBody>
          </p:sp>
        </p:grpSp>
      </p:grpSp>
      <p:pic>
        <p:nvPicPr>
          <p:cNvPr id="118" name="Google Shape;118;p19"/>
          <p:cNvPicPr preferRelativeResize="0"/>
          <p:nvPr/>
        </p:nvPicPr>
        <p:blipFill rotWithShape="1">
          <a:blip r:embed="rId2">
            <a:alphaModFix/>
          </a:blip>
          <a:srcRect b="0" l="9162" r="31225" t="0"/>
          <a:stretch/>
        </p:blipFill>
        <p:spPr>
          <a:xfrm>
            <a:off x="8405575" y="2"/>
            <a:ext cx="619699" cy="31316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內容 (白底)">
  <p:cSld name="標題及內容 (白底)">
    <p:spTree>
      <p:nvGrpSpPr>
        <p:cNvPr id="23" name="Shape 23"/>
        <p:cNvGrpSpPr/>
        <p:nvPr/>
      </p:nvGrpSpPr>
      <p:grpSpPr>
        <a:xfrm>
          <a:off x="0" y="0"/>
          <a:ext cx="0" cy="0"/>
          <a:chOff x="0" y="0"/>
          <a:chExt cx="0" cy="0"/>
        </a:xfrm>
      </p:grpSpPr>
      <p:sp>
        <p:nvSpPr>
          <p:cNvPr id="24" name="Google Shape;24;p3"/>
          <p:cNvSpPr/>
          <p:nvPr/>
        </p:nvSpPr>
        <p:spPr>
          <a:xfrm>
            <a:off x="0" y="4876038"/>
            <a:ext cx="9144000" cy="288000"/>
          </a:xfrm>
          <a:prstGeom prst="rect">
            <a:avLst/>
          </a:prstGeom>
          <a:solidFill>
            <a:srgbClr val="008A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5" name="Google Shape;25;p3"/>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1"/>
              </a:buClr>
              <a:buSzPts val="3200"/>
              <a:buFont typeface="Microsoft JhengHei"/>
              <a:buNone/>
              <a:defRPr b="1"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
          <p:cNvSpPr txBox="1"/>
          <p:nvPr>
            <p:ph idx="12" type="sldNum"/>
          </p:nvPr>
        </p:nvSpPr>
        <p:spPr>
          <a:xfrm>
            <a:off x="6974904" y="4890194"/>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
        <p:nvSpPr>
          <p:cNvPr id="27" name="Google Shape;27;p3"/>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solidFill>
                  <a:schemeClr val="dk1"/>
                </a:solidFill>
              </a:defRPr>
            </a:lvl1pPr>
            <a:lvl2pPr indent="-381000" lvl="1" marL="914400" algn="l">
              <a:lnSpc>
                <a:spcPct val="100000"/>
              </a:lnSpc>
              <a:spcBef>
                <a:spcPts val="480"/>
              </a:spcBef>
              <a:spcAft>
                <a:spcPts val="0"/>
              </a:spcAft>
              <a:buClr>
                <a:schemeClr val="dk1"/>
              </a:buClr>
              <a:buSzPts val="2400"/>
              <a:buChar char="–"/>
              <a:defRPr sz="2400">
                <a:solidFill>
                  <a:schemeClr val="dk1"/>
                </a:solidFill>
              </a:defRPr>
            </a:lvl2pPr>
            <a:lvl3pPr indent="-355600" lvl="2" marL="1371600" algn="l">
              <a:lnSpc>
                <a:spcPct val="100000"/>
              </a:lnSpc>
              <a:spcBef>
                <a:spcPts val="400"/>
              </a:spcBef>
              <a:spcAft>
                <a:spcPts val="0"/>
              </a:spcAft>
              <a:buClr>
                <a:schemeClr val="dk1"/>
              </a:buClr>
              <a:buSzPts val="2000"/>
              <a:buChar char="•"/>
              <a:defRPr sz="2000">
                <a:solidFill>
                  <a:schemeClr val="dk1"/>
                </a:solidFill>
              </a:defRPr>
            </a:lvl3pPr>
            <a:lvl4pPr indent="-342900" lvl="3" marL="1828800" algn="l">
              <a:lnSpc>
                <a:spcPct val="100000"/>
              </a:lnSpc>
              <a:spcBef>
                <a:spcPts val="360"/>
              </a:spcBef>
              <a:spcAft>
                <a:spcPts val="0"/>
              </a:spcAft>
              <a:buClr>
                <a:schemeClr val="dk1"/>
              </a:buClr>
              <a:buSzPts val="1800"/>
              <a:buChar char="–"/>
              <a:defRPr sz="1800">
                <a:solidFill>
                  <a:schemeClr val="dk1"/>
                </a:solidFill>
              </a:defRPr>
            </a:lvl4pPr>
            <a:lvl5pPr indent="-342900" lvl="4" marL="2286000" algn="l">
              <a:lnSpc>
                <a:spcPct val="100000"/>
              </a:lnSpc>
              <a:spcBef>
                <a:spcPts val="360"/>
              </a:spcBef>
              <a:spcAft>
                <a:spcPts val="0"/>
              </a:spcAft>
              <a:buClr>
                <a:schemeClr val="dk1"/>
              </a:buClr>
              <a:buSzPts val="1800"/>
              <a:buChar char="»"/>
              <a:defRPr sz="1800">
                <a:solidFill>
                  <a:schemeClr val="dk1"/>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標題">
  <p:cSld name="章節標題">
    <p:spTree>
      <p:nvGrpSpPr>
        <p:cNvPr id="28" name="Shape 28"/>
        <p:cNvGrpSpPr/>
        <p:nvPr/>
      </p:nvGrpSpPr>
      <p:grpSpPr>
        <a:xfrm>
          <a:off x="0" y="0"/>
          <a:ext cx="0" cy="0"/>
          <a:chOff x="0" y="0"/>
          <a:chExt cx="0" cy="0"/>
        </a:xfrm>
      </p:grpSpPr>
      <p:sp>
        <p:nvSpPr>
          <p:cNvPr id="29" name="Google Shape;29;p4"/>
          <p:cNvSpPr/>
          <p:nvPr/>
        </p:nvSpPr>
        <p:spPr>
          <a:xfrm>
            <a:off x="-36512" y="0"/>
            <a:ext cx="9180000" cy="5143500"/>
          </a:xfrm>
          <a:prstGeom prst="rect">
            <a:avLst/>
          </a:prstGeom>
          <a:solidFill>
            <a:srgbClr val="008A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0" name="Google Shape;30;p4"/>
          <p:cNvSpPr txBox="1"/>
          <p:nvPr>
            <p:ph type="title"/>
          </p:nvPr>
        </p:nvSpPr>
        <p:spPr>
          <a:xfrm>
            <a:off x="1115616" y="2067694"/>
            <a:ext cx="7772400" cy="6480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lt1"/>
              </a:buClr>
              <a:buSzPts val="3600"/>
              <a:buFont typeface="Microsoft JhengHei"/>
              <a:buNone/>
              <a:defRPr b="1" sz="360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31" name="Google Shape;31;p4"/>
          <p:cNvPicPr preferRelativeResize="0"/>
          <p:nvPr/>
        </p:nvPicPr>
        <p:blipFill rotWithShape="1">
          <a:blip r:embed="rId2">
            <a:alphaModFix/>
          </a:blip>
          <a:srcRect b="0" l="0" r="0" t="0"/>
          <a:stretch/>
        </p:blipFill>
        <p:spPr>
          <a:xfrm>
            <a:off x="7696224" y="47038"/>
            <a:ext cx="1443600" cy="580496"/>
          </a:xfrm>
          <a:prstGeom prst="rect">
            <a:avLst/>
          </a:prstGeom>
          <a:noFill/>
          <a:ln>
            <a:noFill/>
          </a:ln>
        </p:spPr>
      </p:pic>
      <p:sp>
        <p:nvSpPr>
          <p:cNvPr id="32" name="Google Shape;32;p4"/>
          <p:cNvSpPr/>
          <p:nvPr/>
        </p:nvSpPr>
        <p:spPr>
          <a:xfrm>
            <a:off x="827584" y="2787630"/>
            <a:ext cx="216000" cy="216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33" name="Google Shape;33;p4"/>
          <p:cNvGrpSpPr/>
          <p:nvPr/>
        </p:nvGrpSpPr>
        <p:grpSpPr>
          <a:xfrm>
            <a:off x="1187656" y="2787662"/>
            <a:ext cx="3096312" cy="216000"/>
            <a:chOff x="1331640" y="3075838"/>
            <a:chExt cx="3096312" cy="288000"/>
          </a:xfrm>
        </p:grpSpPr>
        <p:sp>
          <p:nvSpPr>
            <p:cNvPr id="34" name="Google Shape;34;p4"/>
            <p:cNvSpPr/>
            <p:nvPr/>
          </p:nvSpPr>
          <p:spPr>
            <a:xfrm>
              <a:off x="4139952" y="3075838"/>
              <a:ext cx="288000" cy="288000"/>
            </a:xfrm>
            <a:prstGeom prst="flowChartDelay">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5" name="Google Shape;35;p4"/>
            <p:cNvSpPr/>
            <p:nvPr/>
          </p:nvSpPr>
          <p:spPr>
            <a:xfrm flipH="1">
              <a:off x="1331640" y="3075838"/>
              <a:ext cx="288000" cy="288000"/>
            </a:xfrm>
            <a:prstGeom prst="flowChartDelay">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6" name="Google Shape;36;p4"/>
            <p:cNvSpPr/>
            <p:nvPr/>
          </p:nvSpPr>
          <p:spPr>
            <a:xfrm>
              <a:off x="1619952" y="3075838"/>
              <a:ext cx="2520000" cy="28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只有標題 (藍logo)">
  <p:cSld name="只有標題 (藍logo)">
    <p:spTree>
      <p:nvGrpSpPr>
        <p:cNvPr id="37" name="Shape 37"/>
        <p:cNvGrpSpPr/>
        <p:nvPr/>
      </p:nvGrpSpPr>
      <p:grpSpPr>
        <a:xfrm>
          <a:off x="0" y="0"/>
          <a:ext cx="0" cy="0"/>
          <a:chOff x="0" y="0"/>
          <a:chExt cx="0" cy="0"/>
        </a:xfrm>
      </p:grpSpPr>
      <p:sp>
        <p:nvSpPr>
          <p:cNvPr id="38" name="Google Shape;38;p5"/>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1"/>
              </a:buClr>
              <a:buSzPts val="3200"/>
              <a:buFont typeface="Microsoft JhengHei"/>
              <a:buNone/>
              <a:defRPr b="1"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5"/>
          <p:cNvSpPr txBox="1"/>
          <p:nvPr>
            <p:ph idx="12" type="sldNum"/>
          </p:nvPr>
        </p:nvSpPr>
        <p:spPr>
          <a:xfrm>
            <a:off x="6974904" y="4890194"/>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008AD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008AD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008AD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008AD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008AD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008AD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008AD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008AD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008AD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封底" showMasterSp="0">
  <p:cSld name="封底">
    <p:spTree>
      <p:nvGrpSpPr>
        <p:cNvPr id="40" name="Shape 40"/>
        <p:cNvGrpSpPr/>
        <p:nvPr/>
      </p:nvGrpSpPr>
      <p:grpSpPr>
        <a:xfrm>
          <a:off x="0" y="0"/>
          <a:ext cx="0" cy="0"/>
          <a:chOff x="0" y="0"/>
          <a:chExt cx="0" cy="0"/>
        </a:xfrm>
      </p:grpSpPr>
      <p:pic>
        <p:nvPicPr>
          <p:cNvPr id="41" name="Google Shape;41;p6"/>
          <p:cNvPicPr preferRelativeResize="0"/>
          <p:nvPr/>
        </p:nvPicPr>
        <p:blipFill rotWithShape="1">
          <a:blip r:embed="rId2">
            <a:alphaModFix/>
          </a:blip>
          <a:srcRect b="0" l="0" r="0" t="0"/>
          <a:stretch/>
        </p:blipFill>
        <p:spPr>
          <a:xfrm>
            <a:off x="0" y="-35136"/>
            <a:ext cx="9233822" cy="5178635"/>
          </a:xfrm>
          <a:prstGeom prst="rect">
            <a:avLst/>
          </a:prstGeom>
          <a:noFill/>
          <a:ln>
            <a:noFill/>
          </a:ln>
        </p:spPr>
      </p:pic>
      <p:sp>
        <p:nvSpPr>
          <p:cNvPr id="42" name="Google Shape;42;p6"/>
          <p:cNvSpPr/>
          <p:nvPr/>
        </p:nvSpPr>
        <p:spPr>
          <a:xfrm>
            <a:off x="0" y="-40942"/>
            <a:ext cx="9233822" cy="5194025"/>
          </a:xfrm>
          <a:prstGeom prst="rect">
            <a:avLst/>
          </a:prstGeom>
          <a:solidFill>
            <a:schemeClr val="dk1">
              <a:alpha val="34117"/>
            </a:schemeClr>
          </a:solidFill>
          <a:ln>
            <a:noFill/>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pic>
        <p:nvPicPr>
          <p:cNvPr id="43" name="Google Shape;43;p6"/>
          <p:cNvPicPr preferRelativeResize="0"/>
          <p:nvPr/>
        </p:nvPicPr>
        <p:blipFill rotWithShape="1">
          <a:blip r:embed="rId3">
            <a:alphaModFix/>
          </a:blip>
          <a:srcRect b="0" l="0" r="0" t="0"/>
          <a:stretch/>
        </p:blipFill>
        <p:spPr>
          <a:xfrm>
            <a:off x="2987824" y="1635646"/>
            <a:ext cx="3600000" cy="1447618"/>
          </a:xfrm>
          <a:prstGeom prst="rect">
            <a:avLst/>
          </a:prstGeom>
          <a:noFill/>
          <a:ln>
            <a:noFill/>
          </a:ln>
        </p:spPr>
      </p:pic>
      <p:sp>
        <p:nvSpPr>
          <p:cNvPr id="44" name="Google Shape;44;p6"/>
          <p:cNvSpPr txBox="1"/>
          <p:nvPr/>
        </p:nvSpPr>
        <p:spPr>
          <a:xfrm>
            <a:off x="3350189" y="3003798"/>
            <a:ext cx="2964588" cy="553994"/>
          </a:xfrm>
          <a:prstGeom prst="rect">
            <a:avLst/>
          </a:prstGeom>
          <a:noFill/>
          <a:ln>
            <a:noFill/>
          </a:ln>
        </p:spPr>
        <p:txBody>
          <a:bodyPr anchorCtr="0" anchor="t" bIns="60950" lIns="121900" spcFirstLastPara="1" rIns="121900" wrap="square" tIns="60950">
            <a:spAutoFit/>
          </a:bodyPr>
          <a:lstStyle/>
          <a:p>
            <a:pPr indent="0" lvl="0" marL="0" marR="0" rtl="0" algn="ctr">
              <a:lnSpc>
                <a:spcPct val="100000"/>
              </a:lnSpc>
              <a:spcBef>
                <a:spcPts val="0"/>
              </a:spcBef>
              <a:spcAft>
                <a:spcPts val="0"/>
              </a:spcAft>
              <a:buClr>
                <a:srgbClr val="000000"/>
              </a:buClr>
              <a:buSzPts val="2800"/>
              <a:buFont typeface="Arial"/>
              <a:buNone/>
            </a:pPr>
            <a:r>
              <a:rPr b="1" i="0" lang="zh-TW" sz="2800" u="none" cap="none" strike="noStrike">
                <a:solidFill>
                  <a:schemeClr val="lt1"/>
                </a:solidFill>
                <a:latin typeface="Microsoft JhengHei"/>
                <a:ea typeface="Microsoft JhengHei"/>
                <a:cs typeface="Microsoft JhengHei"/>
                <a:sym typeface="Microsoft JhengHei"/>
              </a:rPr>
              <a:t>Thank You</a:t>
            </a:r>
            <a:endParaRPr b="1" i="0" sz="2800" u="none" cap="none" strike="noStrike">
              <a:solidFill>
                <a:schemeClr val="lt1"/>
              </a:solidFill>
              <a:latin typeface="Microsoft JhengHei"/>
              <a:ea typeface="Microsoft JhengHei"/>
              <a:cs typeface="Microsoft JhengHei"/>
              <a:sym typeface="Microsoft JhengHe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標題投影片">
  <p:cSld name="1_標題投影片">
    <p:spTree>
      <p:nvGrpSpPr>
        <p:cNvPr id="45" name="Shape 45"/>
        <p:cNvGrpSpPr/>
        <p:nvPr/>
      </p:nvGrpSpPr>
      <p:grpSpPr>
        <a:xfrm>
          <a:off x="0" y="0"/>
          <a:ext cx="0" cy="0"/>
          <a:chOff x="0" y="0"/>
          <a:chExt cx="0" cy="0"/>
        </a:xfrm>
      </p:grpSpPr>
      <p:sp>
        <p:nvSpPr>
          <p:cNvPr id="46" name="Google Shape;46;p7"/>
          <p:cNvSpPr/>
          <p:nvPr/>
        </p:nvSpPr>
        <p:spPr>
          <a:xfrm>
            <a:off x="0" y="-20538"/>
            <a:ext cx="9144000" cy="5220000"/>
          </a:xfrm>
          <a:prstGeom prst="rect">
            <a:avLst/>
          </a:prstGeom>
          <a:solidFill>
            <a:srgbClr val="008A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7" name="Google Shape;47;p7"/>
          <p:cNvSpPr txBox="1"/>
          <p:nvPr>
            <p:ph idx="1" type="subTitle"/>
          </p:nvPr>
        </p:nvSpPr>
        <p:spPr>
          <a:xfrm>
            <a:off x="1371600" y="3561556"/>
            <a:ext cx="6400800" cy="131445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400"/>
              </a:spcBef>
              <a:spcAft>
                <a:spcPts val="0"/>
              </a:spcAft>
              <a:buClr>
                <a:schemeClr val="lt1"/>
              </a:buClr>
              <a:buSzPts val="2000"/>
              <a:buNone/>
              <a:defRPr sz="2000">
                <a:solidFill>
                  <a:schemeClr val="lt1"/>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pic>
        <p:nvPicPr>
          <p:cNvPr id="48" name="Google Shape;48;p7"/>
          <p:cNvPicPr preferRelativeResize="0"/>
          <p:nvPr/>
        </p:nvPicPr>
        <p:blipFill rotWithShape="1">
          <a:blip r:embed="rId2">
            <a:alphaModFix/>
          </a:blip>
          <a:srcRect b="0" l="0" r="0" t="0"/>
          <a:stretch/>
        </p:blipFill>
        <p:spPr>
          <a:xfrm>
            <a:off x="251521" y="267494"/>
            <a:ext cx="2808312" cy="1129268"/>
          </a:xfrm>
          <a:prstGeom prst="rect">
            <a:avLst/>
          </a:prstGeom>
          <a:noFill/>
          <a:ln>
            <a:noFill/>
          </a:ln>
        </p:spPr>
      </p:pic>
      <p:sp>
        <p:nvSpPr>
          <p:cNvPr id="49" name="Google Shape;49;p7"/>
          <p:cNvSpPr txBox="1"/>
          <p:nvPr>
            <p:ph type="ctrTitle"/>
          </p:nvPr>
        </p:nvSpPr>
        <p:spPr>
          <a:xfrm>
            <a:off x="685800" y="1973528"/>
            <a:ext cx="7772400" cy="1102519"/>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lt1"/>
              </a:buClr>
              <a:buSzPts val="4200"/>
              <a:buFont typeface="Microsoft JhengHei"/>
              <a:buNone/>
              <a:defRPr b="1" sz="4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內容 (藍底)" showMasterSp="0" type="obj">
  <p:cSld name="OBJECT">
    <p:bg>
      <p:bgPr>
        <a:solidFill>
          <a:srgbClr val="008AD8"/>
        </a:solidFill>
      </p:bgPr>
    </p:bg>
    <p:spTree>
      <p:nvGrpSpPr>
        <p:cNvPr id="50" name="Shape 50"/>
        <p:cNvGrpSpPr/>
        <p:nvPr/>
      </p:nvGrpSpPr>
      <p:grpSpPr>
        <a:xfrm>
          <a:off x="0" y="0"/>
          <a:ext cx="0" cy="0"/>
          <a:chOff x="0" y="0"/>
          <a:chExt cx="0" cy="0"/>
        </a:xfrm>
      </p:grpSpPr>
      <p:sp>
        <p:nvSpPr>
          <p:cNvPr id="51" name="Google Shape;51;p8"/>
          <p:cNvSpPr/>
          <p:nvPr/>
        </p:nvSpPr>
        <p:spPr>
          <a:xfrm>
            <a:off x="0" y="4876038"/>
            <a:ext cx="9144000" cy="28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 name="Google Shape;52;p8"/>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200"/>
              <a:buFont typeface="Microsoft JhengHei"/>
              <a:buNone/>
              <a:defRPr b="1"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lt1"/>
              </a:buClr>
              <a:buSzPts val="2800"/>
              <a:buChar char="•"/>
              <a:defRPr sz="2800">
                <a:solidFill>
                  <a:schemeClr val="lt1"/>
                </a:solidFill>
              </a:defRPr>
            </a:lvl1pPr>
            <a:lvl2pPr indent="-381000" lvl="1" marL="914400" algn="l">
              <a:lnSpc>
                <a:spcPct val="100000"/>
              </a:lnSpc>
              <a:spcBef>
                <a:spcPts val="480"/>
              </a:spcBef>
              <a:spcAft>
                <a:spcPts val="0"/>
              </a:spcAft>
              <a:buClr>
                <a:schemeClr val="lt1"/>
              </a:buClr>
              <a:buSzPts val="2400"/>
              <a:buChar char="–"/>
              <a:defRPr sz="2400">
                <a:solidFill>
                  <a:schemeClr val="lt1"/>
                </a:solidFill>
              </a:defRPr>
            </a:lvl2pPr>
            <a:lvl3pPr indent="-355600" lvl="2" marL="1371600" algn="l">
              <a:lnSpc>
                <a:spcPct val="100000"/>
              </a:lnSpc>
              <a:spcBef>
                <a:spcPts val="400"/>
              </a:spcBef>
              <a:spcAft>
                <a:spcPts val="0"/>
              </a:spcAft>
              <a:buClr>
                <a:schemeClr val="lt1"/>
              </a:buClr>
              <a:buSzPts val="2000"/>
              <a:buChar char="•"/>
              <a:defRPr sz="2000">
                <a:solidFill>
                  <a:schemeClr val="lt1"/>
                </a:solidFill>
              </a:defRPr>
            </a:lvl3pPr>
            <a:lvl4pPr indent="-342900" lvl="3" marL="1828800" algn="l">
              <a:lnSpc>
                <a:spcPct val="100000"/>
              </a:lnSpc>
              <a:spcBef>
                <a:spcPts val="360"/>
              </a:spcBef>
              <a:spcAft>
                <a:spcPts val="0"/>
              </a:spcAft>
              <a:buClr>
                <a:schemeClr val="lt1"/>
              </a:buClr>
              <a:buSzPts val="1800"/>
              <a:buChar char="–"/>
              <a:defRPr sz="1800">
                <a:solidFill>
                  <a:schemeClr val="lt1"/>
                </a:solidFill>
              </a:defRPr>
            </a:lvl4pPr>
            <a:lvl5pPr indent="-342900" lvl="4" marL="2286000" algn="l">
              <a:lnSpc>
                <a:spcPct val="100000"/>
              </a:lnSpc>
              <a:spcBef>
                <a:spcPts val="360"/>
              </a:spcBef>
              <a:spcAft>
                <a:spcPts val="0"/>
              </a:spcAft>
              <a:buClr>
                <a:schemeClr val="lt1"/>
              </a:buClr>
              <a:buSzPts val="1800"/>
              <a:buChar char="»"/>
              <a:defRPr sz="1800">
                <a:solidFill>
                  <a:schemeClr val="lt1"/>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54" name="Google Shape;54;p8"/>
          <p:cNvPicPr preferRelativeResize="0"/>
          <p:nvPr/>
        </p:nvPicPr>
        <p:blipFill rotWithShape="1">
          <a:blip r:embed="rId2">
            <a:alphaModFix/>
          </a:blip>
          <a:srcRect b="0" l="0" r="0" t="0"/>
          <a:stretch/>
        </p:blipFill>
        <p:spPr>
          <a:xfrm>
            <a:off x="7696224" y="47038"/>
            <a:ext cx="1443600" cy="580496"/>
          </a:xfrm>
          <a:prstGeom prst="rect">
            <a:avLst/>
          </a:prstGeom>
          <a:noFill/>
          <a:ln>
            <a:noFill/>
          </a:ln>
        </p:spPr>
      </p:pic>
      <p:sp>
        <p:nvSpPr>
          <p:cNvPr id="55" name="Google Shape;55;p8"/>
          <p:cNvSpPr txBox="1"/>
          <p:nvPr>
            <p:ph idx="12" type="sldNum"/>
          </p:nvPr>
        </p:nvSpPr>
        <p:spPr>
          <a:xfrm>
            <a:off x="6974904" y="4890194"/>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008AD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008AD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008AD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008AD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008AD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008AD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008AD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008AD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008AD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只有標題 (黑logo)" showMasterSp="0">
  <p:cSld name="只有標題 (黑logo)">
    <p:spTree>
      <p:nvGrpSpPr>
        <p:cNvPr id="56" name="Shape 56"/>
        <p:cNvGrpSpPr/>
        <p:nvPr/>
      </p:nvGrpSpPr>
      <p:grpSpPr>
        <a:xfrm>
          <a:off x="0" y="0"/>
          <a:ext cx="0" cy="0"/>
          <a:chOff x="0" y="0"/>
          <a:chExt cx="0" cy="0"/>
        </a:xfrm>
      </p:grpSpPr>
      <p:sp>
        <p:nvSpPr>
          <p:cNvPr id="57" name="Google Shape;57;p9"/>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1"/>
              </a:buClr>
              <a:buSzPts val="3200"/>
              <a:buFont typeface="Microsoft JhengHei"/>
              <a:buNone/>
              <a:defRPr b="1"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9"/>
          <p:cNvSpPr txBox="1"/>
          <p:nvPr>
            <p:ph idx="12" type="sldNum"/>
          </p:nvPr>
        </p:nvSpPr>
        <p:spPr>
          <a:xfrm>
            <a:off x="6974904" y="4890194"/>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262626"/>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262626"/>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262626"/>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262626"/>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262626"/>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262626"/>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262626"/>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262626"/>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26262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pic>
        <p:nvPicPr>
          <p:cNvPr id="59" name="Google Shape;59;p9"/>
          <p:cNvPicPr preferRelativeResize="0"/>
          <p:nvPr/>
        </p:nvPicPr>
        <p:blipFill rotWithShape="1">
          <a:blip r:embed="rId2">
            <a:alphaModFix/>
          </a:blip>
          <a:srcRect b="0" l="0" r="0" t="0"/>
          <a:stretch/>
        </p:blipFill>
        <p:spPr>
          <a:xfrm>
            <a:off x="7695675" y="48120"/>
            <a:ext cx="1443452" cy="57941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與兩欄" type="twoObj">
  <p:cSld name="TWO_OBJECTS">
    <p:spTree>
      <p:nvGrpSpPr>
        <p:cNvPr id="60" name="Shape 60"/>
        <p:cNvGrpSpPr/>
        <p:nvPr/>
      </p:nvGrpSpPr>
      <p:grpSpPr>
        <a:xfrm>
          <a:off x="0" y="0"/>
          <a:ext cx="0" cy="0"/>
          <a:chOff x="0" y="0"/>
          <a:chExt cx="0" cy="0"/>
        </a:xfrm>
      </p:grpSpPr>
      <p:sp>
        <p:nvSpPr>
          <p:cNvPr id="61" name="Google Shape;61;p10"/>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3200"/>
              <a:buFont typeface="Microsoft JhengHei"/>
              <a:buNone/>
              <a:defRPr b="1"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0"/>
          <p:cNvSpPr txBox="1"/>
          <p:nvPr>
            <p:ph idx="1" type="body"/>
          </p:nvPr>
        </p:nvSpPr>
        <p:spPr>
          <a:xfrm>
            <a:off x="457200" y="1322338"/>
            <a:ext cx="4038600" cy="3337644"/>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3" name="Google Shape;63;p10"/>
          <p:cNvSpPr txBox="1"/>
          <p:nvPr>
            <p:ph idx="2" type="body"/>
          </p:nvPr>
        </p:nvSpPr>
        <p:spPr>
          <a:xfrm>
            <a:off x="4648200" y="1322338"/>
            <a:ext cx="4038600" cy="3337644"/>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4" name="Google Shape;64;p10"/>
          <p:cNvSpPr txBox="1"/>
          <p:nvPr>
            <p:ph idx="12" type="sldNum"/>
          </p:nvPr>
        </p:nvSpPr>
        <p:spPr>
          <a:xfrm>
            <a:off x="6974904" y="4890194"/>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008AD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008AD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008AD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008AD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008AD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008AD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008AD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008AD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008AD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Microsoft JhengHei"/>
              <a:buNone/>
              <a:defRPr b="0" i="0" sz="4400" u="none" cap="none" strike="noStrike">
                <a:solidFill>
                  <a:schemeClr val="dk1"/>
                </a:solidFill>
                <a:latin typeface="Microsoft JhengHei"/>
                <a:ea typeface="Microsoft JhengHei"/>
                <a:cs typeface="Microsoft JhengHei"/>
                <a:sym typeface="Microsoft JhengHe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Microsoft JhengHei"/>
                <a:ea typeface="Microsoft JhengHei"/>
                <a:cs typeface="Microsoft JhengHei"/>
                <a:sym typeface="Microsoft JhengHe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Microsoft JhengHei"/>
                <a:ea typeface="Microsoft JhengHei"/>
                <a:cs typeface="Microsoft JhengHei"/>
                <a:sym typeface="Microsoft JhengHe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Microsoft JhengHei"/>
                <a:ea typeface="Microsoft JhengHei"/>
                <a:cs typeface="Microsoft JhengHei"/>
                <a:sym typeface="Microsoft JhengHe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icrosoft JhengHei"/>
                <a:ea typeface="Microsoft JhengHei"/>
                <a:cs typeface="Microsoft JhengHei"/>
                <a:sym typeface="Microsoft JhengHe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icrosoft JhengHei"/>
                <a:ea typeface="Microsoft JhengHei"/>
                <a:cs typeface="Microsoft JhengHei"/>
                <a:sym typeface="Microsoft JhengHe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 name="Google Shape;12;p1"/>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pic>
        <p:nvPicPr>
          <p:cNvPr descr="C:\Users\Cindy Fan\Documents\TWSC\Logo\TWS-Logo.png" id="15" name="Google Shape;15;p1"/>
          <p:cNvPicPr preferRelativeResize="0"/>
          <p:nvPr/>
        </p:nvPicPr>
        <p:blipFill rotWithShape="1">
          <a:blip r:embed="rId1">
            <a:alphaModFix/>
          </a:blip>
          <a:srcRect b="0" l="0" r="0" t="0"/>
          <a:stretch/>
        </p:blipFill>
        <p:spPr>
          <a:xfrm>
            <a:off x="7701013" y="51470"/>
            <a:ext cx="1442987" cy="57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hyperlink" Target="https://designer.microsoft.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www.youtube.com/watch?v=C_78DM8fG6E" TargetMode="External"/><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7.png"/><Relationship Id="rId4" Type="http://schemas.openxmlformats.org/officeDocument/2006/relationships/image" Target="../media/image20.png"/><Relationship Id="rId5" Type="http://schemas.openxmlformats.org/officeDocument/2006/relationships/hyperlink" Target="https://www.parenting.com.tw/article/5091942"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5.jpg"/><Relationship Id="rId4" Type="http://schemas.openxmlformats.org/officeDocument/2006/relationships/image" Target="../media/image2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hyperlink" Target="https://www.hbrtaiwan.com/special-topics/21856/generative-ai-can-help-you-tailor-messaging-to-specific-audience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1.png"/><Relationship Id="rId4" Type="http://schemas.openxmlformats.org/officeDocument/2006/relationships/image" Target="../media/image36.png"/><Relationship Id="rId5" Type="http://schemas.openxmlformats.org/officeDocument/2006/relationships/image" Target="../media/image34.png"/><Relationship Id="rId6"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tw.news.yahoo.com/%E5%8C%97%E5%B8%82%E6%8B%9Aai-%E8%94%A3%E8%90%AC%E5%AE%89%E6%93%AC%E6%8A%8Achatgpt%E5%B0%8E%E5%85%A5%E5%B8%82%E6%94%BF-121358348.html" TargetMode="External"/><Relationship Id="rId4" Type="http://schemas.openxmlformats.org/officeDocument/2006/relationships/hyperlink" Target="https://tw.news.yahoo.com/news/chatgpt%E6%9C%89%E5%A4%9A%E7%87%92%E9%8C%A2-%E5%88%9D%E5%A7%8B%E6%99%B6%E7%89%87%E9%9C%808%E5%84%84-%E6%AC%A1%E8%A8%93%E7%B7%B4%E6%88%90%E6%9C%AC%E4%B8%8A%E7%9C%8B1200%E8%90%AC%E7%BE%8E%E5%85%83-014000496.ht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www.digitimes.com.tw/tech/dt/n/shwnws.asp?id=0000660911_GV3LF27M0DYJ0I2ZJ5Y85&amp;mibextid=Zxz2cZ&amp;fbclid=IwAR3d4WAhiiQQUF2fz52harWSwGkAcF5FnmsHykrhA6E9T8QDCw-SJOXL3r4"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tw.news.yahoo.com/%E5%BE%AE%E8%BB%9F%E7%B8%BD%E8%A3%81-%E4%B8%AD%E5%9C%8B%E5%B0%87%E6%98%AFchatgpt%E5%8B%81%E6%95%B5%E4%B8%94%E6%9C%83%E5%88%A9%E7%94%A8ai%E7%99%BC%E5%8B%95%E7%B6%B2%E6%94%BB-070049028.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7.png"/><Relationship Id="rId4" Type="http://schemas.openxmlformats.org/officeDocument/2006/relationships/hyperlink" Target="https://labs.openai.com/e/UvrlMAZ9pJznXcAoSjuzTJ8z"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0.png"/><Relationship Id="rId4" Type="http://schemas.openxmlformats.org/officeDocument/2006/relationships/hyperlink" Target="https://en.wikipedia.org/wiki/GPT-3" TargetMode="External"/><Relationship Id="rId5"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9.jpg"/><Relationship Id="rId9" Type="http://schemas.openxmlformats.org/officeDocument/2006/relationships/image" Target="../media/image22.png"/><Relationship Id="rId5" Type="http://schemas.openxmlformats.org/officeDocument/2006/relationships/image" Target="../media/image12.png"/><Relationship Id="rId6" Type="http://schemas.openxmlformats.org/officeDocument/2006/relationships/image" Target="../media/image15.png"/><Relationship Id="rId7" Type="http://schemas.openxmlformats.org/officeDocument/2006/relationships/image" Target="../media/image14.png"/><Relationship Id="rId8"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ph type="ctrTitle"/>
          </p:nvPr>
        </p:nvSpPr>
        <p:spPr>
          <a:xfrm>
            <a:off x="2748877" y="1959825"/>
            <a:ext cx="5851200" cy="1188000"/>
          </a:xfrm>
          <a:prstGeom prst="rect">
            <a:avLst/>
          </a:prstGeom>
          <a:noFill/>
          <a:ln>
            <a:noFill/>
          </a:ln>
        </p:spPr>
        <p:txBody>
          <a:bodyPr anchorCtr="0" anchor="ctr" bIns="45700" lIns="91425" spcFirstLastPara="1" rIns="91425" wrap="square" tIns="45700">
            <a:noAutofit/>
          </a:bodyPr>
          <a:lstStyle/>
          <a:p>
            <a:pPr indent="0" lvl="0" marL="0" rtl="0" algn="ctr">
              <a:lnSpc>
                <a:spcPct val="159090"/>
              </a:lnSpc>
              <a:spcBef>
                <a:spcPts val="0"/>
              </a:spcBef>
              <a:spcAft>
                <a:spcPts val="0"/>
              </a:spcAft>
              <a:buClr>
                <a:schemeClr val="lt1"/>
              </a:buClr>
              <a:buSzPts val="2200"/>
              <a:buFont typeface="Microsoft JhengHei"/>
              <a:buNone/>
            </a:pPr>
            <a:r>
              <a:rPr lang="zh-TW" sz="2200"/>
              <a:t>大語言模型(LLM) 對末來世界的數位治理</a:t>
            </a:r>
            <a:endParaRPr/>
          </a:p>
        </p:txBody>
      </p:sp>
      <p:sp>
        <p:nvSpPr>
          <p:cNvPr id="124" name="Google Shape;124;p20"/>
          <p:cNvSpPr txBox="1"/>
          <p:nvPr>
            <p:ph idx="1" type="subTitle"/>
          </p:nvPr>
        </p:nvSpPr>
        <p:spPr>
          <a:xfrm>
            <a:off x="3238529" y="3668125"/>
            <a:ext cx="4100400" cy="828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000000"/>
              </a:buClr>
              <a:buSzPts val="2000"/>
              <a:buNone/>
            </a:pPr>
            <a:r>
              <a:rPr lang="zh-TW" sz="1400"/>
              <a:t>August Chao, Ph.D &lt;</a:t>
            </a:r>
            <a:r>
              <a:rPr lang="zh-TW" sz="1400"/>
              <a:t>August.Chao@twsc.io&gt;</a:t>
            </a:r>
            <a:endParaRPr sz="1400"/>
          </a:p>
          <a:p>
            <a:pPr indent="0" lvl="0" marL="0" rtl="0" algn="l">
              <a:lnSpc>
                <a:spcPct val="100000"/>
              </a:lnSpc>
              <a:spcBef>
                <a:spcPts val="0"/>
              </a:spcBef>
              <a:spcAft>
                <a:spcPts val="0"/>
              </a:spcAft>
              <a:buClr>
                <a:srgbClr val="000000"/>
              </a:buClr>
              <a:buSzPts val="2000"/>
              <a:buNone/>
            </a:pPr>
            <a:r>
              <a:rPr lang="zh-TW" sz="1400"/>
              <a:t>總工程師, TWSC 台智雲</a:t>
            </a:r>
            <a:endParaRPr sz="1400"/>
          </a:p>
        </p:txBody>
      </p:sp>
      <p:sp>
        <p:nvSpPr>
          <p:cNvPr id="125" name="Google Shape;125;p20"/>
          <p:cNvSpPr txBox="1"/>
          <p:nvPr>
            <p:ph idx="4294967295"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zh-TW"/>
              <a:t>‹#›</a:t>
            </a:fld>
            <a:endParaRPr/>
          </a:p>
        </p:txBody>
      </p:sp>
      <p:pic>
        <p:nvPicPr>
          <p:cNvPr id="126" name="Google Shape;126;p20"/>
          <p:cNvPicPr preferRelativeResize="0"/>
          <p:nvPr/>
        </p:nvPicPr>
        <p:blipFill rotWithShape="1">
          <a:blip r:embed="rId3">
            <a:alphaModFix/>
          </a:blip>
          <a:srcRect b="9854" l="9017" r="52064" t="9507"/>
          <a:stretch/>
        </p:blipFill>
        <p:spPr>
          <a:xfrm>
            <a:off x="283400" y="1761425"/>
            <a:ext cx="2522151" cy="2734700"/>
          </a:xfrm>
          <a:prstGeom prst="rect">
            <a:avLst/>
          </a:prstGeom>
          <a:noFill/>
          <a:ln>
            <a:noFill/>
          </a:ln>
        </p:spPr>
      </p:pic>
      <p:sp>
        <p:nvSpPr>
          <p:cNvPr id="127" name="Google Shape;127;p20"/>
          <p:cNvSpPr txBox="1"/>
          <p:nvPr/>
        </p:nvSpPr>
        <p:spPr>
          <a:xfrm>
            <a:off x="283400" y="4496125"/>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100" u="sng">
                <a:solidFill>
                  <a:schemeClr val="hlink"/>
                </a:solidFill>
                <a:hlinkClick r:id="rId4"/>
              </a:rPr>
              <a:t>https://designer.microsoft.com/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9"/>
          <p:cNvSpPr txBox="1"/>
          <p:nvPr>
            <p:ph idx="1" type="body"/>
          </p:nvPr>
        </p:nvSpPr>
        <p:spPr>
          <a:xfrm>
            <a:off x="457200" y="1200151"/>
            <a:ext cx="8229600" cy="3394500"/>
          </a:xfrm>
          <a:prstGeom prst="rect">
            <a:avLst/>
          </a:prstGeom>
        </p:spPr>
        <p:txBody>
          <a:bodyPr anchorCtr="0" anchor="t" bIns="45700" lIns="91425" spcFirstLastPara="1" rIns="91425" wrap="square" tIns="45700">
            <a:normAutofit/>
          </a:bodyPr>
          <a:lstStyle/>
          <a:p>
            <a:pPr indent="0" lvl="0" marL="0" rtl="0" algn="l">
              <a:spcBef>
                <a:spcPts val="560"/>
              </a:spcBef>
              <a:spcAft>
                <a:spcPts val="0"/>
              </a:spcAft>
              <a:buNone/>
            </a:pPr>
            <a:r>
              <a:rPr lang="zh-TW"/>
              <a:t>內行看門道</a:t>
            </a:r>
            <a:endParaRPr/>
          </a:p>
          <a:p>
            <a:pPr indent="0" lvl="0" marL="0" rtl="0" algn="l">
              <a:spcBef>
                <a:spcPts val="560"/>
              </a:spcBef>
              <a:spcAft>
                <a:spcPts val="0"/>
              </a:spcAft>
              <a:buNone/>
            </a:pPr>
            <a:r>
              <a:rPr lang="zh-TW"/>
              <a:t>10:59</a:t>
            </a:r>
            <a:endParaRPr/>
          </a:p>
        </p:txBody>
      </p:sp>
      <p:sp>
        <p:nvSpPr>
          <p:cNvPr id="220" name="Google Shape;220;p29"/>
          <p:cNvSpPr txBox="1"/>
          <p:nvPr>
            <p:ph type="title"/>
          </p:nvPr>
        </p:nvSpPr>
        <p:spPr>
          <a:xfrm>
            <a:off x="457200" y="205979"/>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zh-TW"/>
              <a:t>使用 ChatGPT 3</a:t>
            </a:r>
            <a:endParaRPr/>
          </a:p>
        </p:txBody>
      </p:sp>
      <p:sp>
        <p:nvSpPr>
          <p:cNvPr id="221" name="Google Shape;221;p29"/>
          <p:cNvSpPr txBox="1"/>
          <p:nvPr>
            <p:ph idx="12" type="sldNum"/>
          </p:nvPr>
        </p:nvSpPr>
        <p:spPr>
          <a:xfrm>
            <a:off x="6974904" y="4890194"/>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pic>
        <p:nvPicPr>
          <p:cNvPr descr="In a talk from the cutting edge of technology, OpenAI cofounder Greg Brockman explores the underlying design principles of ChatGPT and demos some mind-blowing, unreleased plug-ins for the chatbot that sent shockwaves across the world. After the talk, head of TED Chris Anderson joins Brockman to dig into the timeline of ChatGPT's development and get Brockman's take on the risks, raised by many in the tech industry and beyond, of releasing such a powerful tool into the world.&#10;&#10;If you love watching TED Talks like this one, become a TED Member to support our mission of spreading ideas: https://ted.com/membership&#10;&#10;Follow TED! &#10;Twitter: https://twitter.com/TEDTalks&#10;Instagram: https://www.instagram.com/ted&#10;Facebook: https://facebook.com/TED&#10;LinkedIn: https://www.linkedin.com/company/ted-conferences&#10;TikTok: https://www.tiktok.com/@tedtoks&#10;&#10;The TED Talks channel features talks, performances and original series from the world's leading thinkers and doers. Subscribe to our channel for videos on Technology, Entertainment and Design — plus science, business, global issues, the arts and more. Visit https://TED.com to get our entire library of TED Talks, transcripts, translations, personalized talk recommendations and more.&#10;&#10;Watch more: go.ted.com/gregbrockman&#10;&#10;https://youtu.be/C_78DM8fG6E&#10;&#10;TED's videos may be used for non-commercial purposes under a Creative Commons License, Attribution–Non Commercial–No Derivatives (or the CC BY – NC – ND 4.0 International) and in accordance with our TED Talks Usage Policy: https://www.ted.com/about/our-organization/our-policies-terms/ted-talks-usage-policy. For more information on using TED for commercial purposes (e.g. employee learning, in a film or online course), please submit a Media Request at https://media-requests.ted.com&#10;&#10;#TED #TEDTalks #ChatGPT #ai" id="222" name="Google Shape;222;p29" title="The Inside Story of ChatGPT’s Astonishing Potential | Greg Brockman | TED">
            <a:hlinkClick r:id="rId3"/>
          </p:cNvPr>
          <p:cNvPicPr preferRelativeResize="0"/>
          <p:nvPr/>
        </p:nvPicPr>
        <p:blipFill>
          <a:blip r:embed="rId4">
            <a:alphaModFix/>
          </a:blip>
          <a:stretch>
            <a:fillRect/>
          </a:stretch>
        </p:blipFill>
        <p:spPr>
          <a:xfrm>
            <a:off x="2719000" y="1240738"/>
            <a:ext cx="5890350" cy="3313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0"/>
          <p:cNvSpPr txBox="1"/>
          <p:nvPr>
            <p:ph idx="1" type="body"/>
          </p:nvPr>
        </p:nvSpPr>
        <p:spPr>
          <a:xfrm>
            <a:off x="457200" y="1200151"/>
            <a:ext cx="8229600" cy="3394500"/>
          </a:xfrm>
          <a:prstGeom prst="rect">
            <a:avLst/>
          </a:prstGeom>
        </p:spPr>
        <p:txBody>
          <a:bodyPr anchorCtr="0" anchor="t" bIns="45700" lIns="91425" spcFirstLastPara="1" rIns="91425" wrap="square" tIns="45700">
            <a:normAutofit/>
          </a:bodyPr>
          <a:lstStyle/>
          <a:p>
            <a:pPr indent="0" lvl="0" marL="0" rtl="0" algn="l">
              <a:spcBef>
                <a:spcPts val="560"/>
              </a:spcBef>
              <a:spcAft>
                <a:spcPts val="0"/>
              </a:spcAft>
              <a:buNone/>
            </a:pPr>
            <a:r>
              <a:rPr lang="zh-TW"/>
              <a:t>內行看門道</a:t>
            </a:r>
            <a:endParaRPr/>
          </a:p>
          <a:p>
            <a:pPr indent="0" lvl="0" marL="0" rtl="0" algn="l">
              <a:spcBef>
                <a:spcPts val="560"/>
              </a:spcBef>
              <a:spcAft>
                <a:spcPts val="0"/>
              </a:spcAft>
              <a:buNone/>
            </a:pPr>
            <a:r>
              <a:t/>
            </a:r>
            <a:endParaRPr/>
          </a:p>
        </p:txBody>
      </p:sp>
      <p:sp>
        <p:nvSpPr>
          <p:cNvPr id="229" name="Google Shape;229;p30"/>
          <p:cNvSpPr txBox="1"/>
          <p:nvPr>
            <p:ph type="title"/>
          </p:nvPr>
        </p:nvSpPr>
        <p:spPr>
          <a:xfrm>
            <a:off x="457200" y="205979"/>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zh-TW"/>
              <a:t>使用 ChatGPT 4</a:t>
            </a:r>
            <a:endParaRPr/>
          </a:p>
        </p:txBody>
      </p:sp>
      <p:sp>
        <p:nvSpPr>
          <p:cNvPr id="230" name="Google Shape;230;p30"/>
          <p:cNvSpPr txBox="1"/>
          <p:nvPr>
            <p:ph idx="12" type="sldNum"/>
          </p:nvPr>
        </p:nvSpPr>
        <p:spPr>
          <a:xfrm>
            <a:off x="6974904" y="4890194"/>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pic>
        <p:nvPicPr>
          <p:cNvPr id="231" name="Google Shape;231;p30"/>
          <p:cNvPicPr preferRelativeResize="0"/>
          <p:nvPr/>
        </p:nvPicPr>
        <p:blipFill>
          <a:blip r:embed="rId3">
            <a:alphaModFix/>
          </a:blip>
          <a:stretch>
            <a:fillRect/>
          </a:stretch>
        </p:blipFill>
        <p:spPr>
          <a:xfrm>
            <a:off x="192071" y="1686925"/>
            <a:ext cx="4832325" cy="3278675"/>
          </a:xfrm>
          <a:prstGeom prst="rect">
            <a:avLst/>
          </a:prstGeom>
          <a:noFill/>
          <a:ln>
            <a:noFill/>
          </a:ln>
        </p:spPr>
      </p:pic>
      <p:pic>
        <p:nvPicPr>
          <p:cNvPr id="232" name="Google Shape;232;p30"/>
          <p:cNvPicPr preferRelativeResize="0"/>
          <p:nvPr/>
        </p:nvPicPr>
        <p:blipFill>
          <a:blip r:embed="rId4">
            <a:alphaModFix/>
          </a:blip>
          <a:stretch>
            <a:fillRect/>
          </a:stretch>
        </p:blipFill>
        <p:spPr>
          <a:xfrm>
            <a:off x="4178158" y="20600"/>
            <a:ext cx="4930334" cy="5143500"/>
          </a:xfrm>
          <a:prstGeom prst="rect">
            <a:avLst/>
          </a:prstGeom>
          <a:noFill/>
          <a:ln>
            <a:noFill/>
          </a:ln>
        </p:spPr>
      </p:pic>
      <p:sp>
        <p:nvSpPr>
          <p:cNvPr id="233" name="Google Shape;233;p30"/>
          <p:cNvSpPr txBox="1"/>
          <p:nvPr/>
        </p:nvSpPr>
        <p:spPr>
          <a:xfrm>
            <a:off x="308450" y="4810100"/>
            <a:ext cx="3098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100" u="sng">
                <a:solidFill>
                  <a:schemeClr val="hlink"/>
                </a:solidFill>
                <a:hlinkClick r:id="rId5"/>
              </a:rPr>
              <a:t>https://www.parenting.com.tw/article/5091942</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1"/>
          <p:cNvSpPr txBox="1"/>
          <p:nvPr>
            <p:ph idx="1" type="subTitle"/>
          </p:nvPr>
        </p:nvSpPr>
        <p:spPr>
          <a:xfrm>
            <a:off x="1371600" y="3561556"/>
            <a:ext cx="6400800" cy="1314300"/>
          </a:xfrm>
          <a:prstGeom prst="rect">
            <a:avLst/>
          </a:prstGeom>
        </p:spPr>
        <p:txBody>
          <a:bodyPr anchorCtr="0" anchor="t" bIns="45700" lIns="91425" spcFirstLastPara="1" rIns="91425" wrap="square" tIns="45700">
            <a:normAutofit/>
          </a:bodyPr>
          <a:lstStyle/>
          <a:p>
            <a:pPr indent="0" lvl="0" marL="0" rtl="0" algn="ctr">
              <a:spcBef>
                <a:spcPts val="400"/>
              </a:spcBef>
              <a:spcAft>
                <a:spcPts val="0"/>
              </a:spcAft>
              <a:buNone/>
            </a:pPr>
            <a:r>
              <a:t/>
            </a:r>
            <a:endParaRPr/>
          </a:p>
        </p:txBody>
      </p:sp>
      <p:sp>
        <p:nvSpPr>
          <p:cNvPr id="240" name="Google Shape;240;p31"/>
          <p:cNvSpPr txBox="1"/>
          <p:nvPr>
            <p:ph type="ctrTitle"/>
          </p:nvPr>
        </p:nvSpPr>
        <p:spPr>
          <a:xfrm>
            <a:off x="685800" y="1973528"/>
            <a:ext cx="7772400" cy="11025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zh-TW"/>
              <a:t>那我們…呢？</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2"/>
          <p:cNvSpPr txBox="1"/>
          <p:nvPr>
            <p:ph idx="1" type="body"/>
          </p:nvPr>
        </p:nvSpPr>
        <p:spPr>
          <a:xfrm>
            <a:off x="457200" y="1200150"/>
            <a:ext cx="4354800" cy="3394500"/>
          </a:xfrm>
          <a:prstGeom prst="rect">
            <a:avLst/>
          </a:prstGeom>
        </p:spPr>
        <p:txBody>
          <a:bodyPr anchorCtr="0" anchor="t" bIns="45700" lIns="91425" spcFirstLastPara="1" rIns="91425" wrap="square" tIns="45700">
            <a:normAutofit fontScale="77500" lnSpcReduction="10000"/>
          </a:bodyPr>
          <a:lstStyle/>
          <a:p>
            <a:pPr indent="0" lvl="0" marL="0" rtl="0" algn="l">
              <a:spcBef>
                <a:spcPts val="560"/>
              </a:spcBef>
              <a:spcAft>
                <a:spcPts val="0"/>
              </a:spcAft>
              <a:buNone/>
            </a:pPr>
            <a:r>
              <a:rPr lang="zh-TW"/>
              <a:t>吳政忠強調，OpenAI推出的ChatGPT，目前主要英語系語言交換為主，在中文應用領域上較為不順，台灣又是使用中文的國家，將是一大利基，「中文領域正是台灣切入的優勢，盼望透過中文內容來行銷國際。」並提到國科會先前已補助4所國內大學，各自成立AI創新研究中心，現已發揮綜效，台灣AI卓越中心也會以國家高度，與國際對應交流。</a:t>
            </a:r>
            <a:endParaRPr/>
          </a:p>
        </p:txBody>
      </p:sp>
      <p:sp>
        <p:nvSpPr>
          <p:cNvPr id="247" name="Google Shape;247;p32"/>
          <p:cNvSpPr txBox="1"/>
          <p:nvPr>
            <p:ph type="title"/>
          </p:nvPr>
        </p:nvSpPr>
        <p:spPr>
          <a:xfrm>
            <a:off x="457200" y="205979"/>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zh-TW"/>
              <a:t>台版 ChatGPT</a:t>
            </a:r>
            <a:endParaRPr/>
          </a:p>
        </p:txBody>
      </p:sp>
      <p:sp>
        <p:nvSpPr>
          <p:cNvPr id="248" name="Google Shape;248;p32"/>
          <p:cNvSpPr txBox="1"/>
          <p:nvPr>
            <p:ph idx="12" type="sldNum"/>
          </p:nvPr>
        </p:nvSpPr>
        <p:spPr>
          <a:xfrm>
            <a:off x="6974904" y="4890194"/>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50"/>
              <a:buFont typeface="Arial"/>
              <a:buNone/>
            </a:pPr>
            <a:fld id="{00000000-1234-1234-1234-123412341234}" type="slidenum">
              <a:rPr lang="zh-TW"/>
              <a:t>‹#›</a:t>
            </a:fld>
            <a:endParaRPr/>
          </a:p>
        </p:txBody>
      </p:sp>
      <p:pic>
        <p:nvPicPr>
          <p:cNvPr id="249" name="Google Shape;249;p32"/>
          <p:cNvPicPr preferRelativeResize="0"/>
          <p:nvPr/>
        </p:nvPicPr>
        <p:blipFill>
          <a:blip r:embed="rId3">
            <a:alphaModFix/>
          </a:blip>
          <a:stretch>
            <a:fillRect/>
          </a:stretch>
        </p:blipFill>
        <p:spPr>
          <a:xfrm>
            <a:off x="5059691" y="1489588"/>
            <a:ext cx="3493825" cy="2815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3"/>
          <p:cNvSpPr txBox="1"/>
          <p:nvPr>
            <p:ph type="title"/>
          </p:nvPr>
        </p:nvSpPr>
        <p:spPr>
          <a:xfrm>
            <a:off x="457200" y="205979"/>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zh-TW"/>
              <a:t>一些例子1</a:t>
            </a:r>
            <a:endParaRPr/>
          </a:p>
        </p:txBody>
      </p:sp>
      <p:sp>
        <p:nvSpPr>
          <p:cNvPr id="256" name="Google Shape;256;p33"/>
          <p:cNvSpPr txBox="1"/>
          <p:nvPr>
            <p:ph idx="12" type="sldNum"/>
          </p:nvPr>
        </p:nvSpPr>
        <p:spPr>
          <a:xfrm>
            <a:off x="6974904" y="4890194"/>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50"/>
              <a:buFont typeface="Arial"/>
              <a:buNone/>
            </a:pPr>
            <a:fld id="{00000000-1234-1234-1234-123412341234}" type="slidenum">
              <a:rPr lang="zh-TW"/>
              <a:t>‹#›</a:t>
            </a:fld>
            <a:endParaRPr/>
          </a:p>
        </p:txBody>
      </p:sp>
      <p:pic>
        <p:nvPicPr>
          <p:cNvPr id="257" name="Google Shape;257;p33"/>
          <p:cNvPicPr preferRelativeResize="0"/>
          <p:nvPr/>
        </p:nvPicPr>
        <p:blipFill>
          <a:blip r:embed="rId3">
            <a:alphaModFix/>
          </a:blip>
          <a:stretch>
            <a:fillRect/>
          </a:stretch>
        </p:blipFill>
        <p:spPr>
          <a:xfrm>
            <a:off x="457200" y="1824050"/>
            <a:ext cx="3600450" cy="1495425"/>
          </a:xfrm>
          <a:prstGeom prst="rect">
            <a:avLst/>
          </a:prstGeom>
          <a:noFill/>
          <a:ln cap="flat" cmpd="sng" w="9525">
            <a:solidFill>
              <a:schemeClr val="dk2"/>
            </a:solidFill>
            <a:prstDash val="solid"/>
            <a:round/>
            <a:headEnd len="sm" w="sm" type="none"/>
            <a:tailEnd len="sm" w="sm" type="none"/>
          </a:ln>
        </p:spPr>
      </p:pic>
      <p:pic>
        <p:nvPicPr>
          <p:cNvPr id="258" name="Google Shape;258;p33"/>
          <p:cNvPicPr preferRelativeResize="0"/>
          <p:nvPr/>
        </p:nvPicPr>
        <p:blipFill>
          <a:blip r:embed="rId4">
            <a:alphaModFix/>
          </a:blip>
          <a:stretch>
            <a:fillRect/>
          </a:stretch>
        </p:blipFill>
        <p:spPr>
          <a:xfrm>
            <a:off x="5173800" y="590563"/>
            <a:ext cx="2857500" cy="39624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4"/>
          <p:cNvSpPr txBox="1"/>
          <p:nvPr>
            <p:ph type="title"/>
          </p:nvPr>
        </p:nvSpPr>
        <p:spPr>
          <a:xfrm>
            <a:off x="457200" y="205979"/>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zh-TW"/>
              <a:t>一些例子2</a:t>
            </a:r>
            <a:endParaRPr/>
          </a:p>
        </p:txBody>
      </p:sp>
      <p:sp>
        <p:nvSpPr>
          <p:cNvPr id="265" name="Google Shape;265;p34"/>
          <p:cNvSpPr txBox="1"/>
          <p:nvPr>
            <p:ph idx="12" type="sldNum"/>
          </p:nvPr>
        </p:nvSpPr>
        <p:spPr>
          <a:xfrm>
            <a:off x="6974904" y="4890194"/>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
        <p:nvSpPr>
          <p:cNvPr id="266" name="Google Shape;266;p34"/>
          <p:cNvSpPr txBox="1"/>
          <p:nvPr>
            <p:ph idx="1" type="body"/>
          </p:nvPr>
        </p:nvSpPr>
        <p:spPr>
          <a:xfrm>
            <a:off x="457200" y="1200151"/>
            <a:ext cx="8229600" cy="3394500"/>
          </a:xfrm>
          <a:prstGeom prst="rect">
            <a:avLst/>
          </a:prstGeom>
        </p:spPr>
        <p:txBody>
          <a:bodyPr anchorCtr="0" anchor="t" bIns="45700" lIns="91425" spcFirstLastPara="1" rIns="91425" wrap="square" tIns="45700">
            <a:normAutofit/>
          </a:bodyPr>
          <a:lstStyle/>
          <a:p>
            <a:pPr indent="0" lvl="0" marL="0" rtl="0" algn="l">
              <a:spcBef>
                <a:spcPts val="560"/>
              </a:spcBef>
              <a:spcAft>
                <a:spcPts val="0"/>
              </a:spcAft>
              <a:buNone/>
            </a:pPr>
            <a:r>
              <a:t/>
            </a:r>
            <a:endParaRPr/>
          </a:p>
        </p:txBody>
      </p:sp>
      <p:pic>
        <p:nvPicPr>
          <p:cNvPr id="267" name="Google Shape;267;p34"/>
          <p:cNvPicPr preferRelativeResize="0"/>
          <p:nvPr/>
        </p:nvPicPr>
        <p:blipFill>
          <a:blip r:embed="rId3">
            <a:alphaModFix/>
          </a:blip>
          <a:stretch>
            <a:fillRect/>
          </a:stretch>
        </p:blipFill>
        <p:spPr>
          <a:xfrm>
            <a:off x="2515625" y="55775"/>
            <a:ext cx="6469626" cy="5031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5"/>
          <p:cNvSpPr txBox="1"/>
          <p:nvPr>
            <p:ph idx="1" type="subTitle"/>
          </p:nvPr>
        </p:nvSpPr>
        <p:spPr>
          <a:xfrm>
            <a:off x="1371600" y="3561556"/>
            <a:ext cx="6400800" cy="1314300"/>
          </a:xfrm>
          <a:prstGeom prst="rect">
            <a:avLst/>
          </a:prstGeom>
        </p:spPr>
        <p:txBody>
          <a:bodyPr anchorCtr="0" anchor="t" bIns="45700" lIns="91425" spcFirstLastPara="1" rIns="91425" wrap="square" tIns="45700">
            <a:normAutofit/>
          </a:bodyPr>
          <a:lstStyle/>
          <a:p>
            <a:pPr indent="0" lvl="0" marL="0" rtl="0" algn="ctr">
              <a:spcBef>
                <a:spcPts val="400"/>
              </a:spcBef>
              <a:spcAft>
                <a:spcPts val="0"/>
              </a:spcAft>
              <a:buNone/>
            </a:pPr>
            <a:r>
              <a:t/>
            </a:r>
            <a:endParaRPr/>
          </a:p>
        </p:txBody>
      </p:sp>
      <p:sp>
        <p:nvSpPr>
          <p:cNvPr id="274" name="Google Shape;274;p35"/>
          <p:cNvSpPr txBox="1"/>
          <p:nvPr>
            <p:ph type="ctrTitle"/>
          </p:nvPr>
        </p:nvSpPr>
        <p:spPr>
          <a:xfrm>
            <a:off x="685800" y="1973528"/>
            <a:ext cx="7772400" cy="11025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zh-TW"/>
              <a:t>新的數位治理解決方案</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6"/>
          <p:cNvSpPr txBox="1"/>
          <p:nvPr>
            <p:ph type="title"/>
          </p:nvPr>
        </p:nvSpPr>
        <p:spPr>
          <a:xfrm>
            <a:off x="0" y="4"/>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zh-TW"/>
              <a:t>過濾大量資料</a:t>
            </a:r>
            <a:endParaRPr/>
          </a:p>
        </p:txBody>
      </p:sp>
      <p:sp>
        <p:nvSpPr>
          <p:cNvPr id="281" name="Google Shape;281;p36"/>
          <p:cNvSpPr txBox="1"/>
          <p:nvPr>
            <p:ph idx="12" type="sldNum"/>
          </p:nvPr>
        </p:nvSpPr>
        <p:spPr>
          <a:xfrm>
            <a:off x="6974904" y="4890194"/>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50"/>
              <a:buFont typeface="Arial"/>
              <a:buNone/>
            </a:pPr>
            <a:fld id="{00000000-1234-1234-1234-123412341234}" type="slidenum">
              <a:rPr lang="zh-TW"/>
              <a:t>‹#›</a:t>
            </a:fld>
            <a:endParaRPr/>
          </a:p>
        </p:txBody>
      </p:sp>
      <p:graphicFrame>
        <p:nvGraphicFramePr>
          <p:cNvPr id="282" name="Google Shape;282;p36"/>
          <p:cNvGraphicFramePr/>
          <p:nvPr/>
        </p:nvGraphicFramePr>
        <p:xfrm>
          <a:off x="2964228" y="128472"/>
          <a:ext cx="3000000" cy="3000000"/>
        </p:xfrm>
        <a:graphic>
          <a:graphicData uri="http://schemas.openxmlformats.org/drawingml/2006/table">
            <a:tbl>
              <a:tblPr>
                <a:noFill/>
                <a:tableStyleId>{A446F1DB-545D-4F1F-9A6E-B591D5FED73D}</a:tableStyleId>
              </a:tblPr>
              <a:tblGrid>
                <a:gridCol w="5956450"/>
              </a:tblGrid>
              <a:tr h="406325">
                <a:tc>
                  <a:txBody>
                    <a:bodyPr/>
                    <a:lstStyle/>
                    <a:p>
                      <a:pPr indent="0" lvl="0" marL="0" marR="0" rtl="0" algn="l">
                        <a:spcBef>
                          <a:spcPts val="0"/>
                        </a:spcBef>
                        <a:spcAft>
                          <a:spcPts val="0"/>
                        </a:spcAft>
                        <a:buNone/>
                      </a:pPr>
                      <a:r>
                        <a:rPr b="1" i="0" lang="zh-TW" sz="1400" u="none" strike="noStrike">
                          <a:solidFill>
                            <a:srgbClr val="000000"/>
                          </a:solidFill>
                          <a:latin typeface="Calibri"/>
                          <a:ea typeface="Calibri"/>
                          <a:cs typeface="Calibri"/>
                          <a:sym typeface="Calibri"/>
                        </a:rPr>
                        <a:t>ASUS Model</a:t>
                      </a:r>
                      <a:endParaRPr/>
                    </a:p>
                  </a:txBody>
                  <a:tcPr marT="4475" marB="0" marR="4475" marL="44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r>
              <a:tr h="1528475">
                <a:tc>
                  <a:txBody>
                    <a:bodyPr/>
                    <a:lstStyle/>
                    <a:p>
                      <a:pPr indent="0" lvl="0" marL="0" marR="0" rtl="0" algn="l">
                        <a:spcBef>
                          <a:spcPts val="0"/>
                        </a:spcBef>
                        <a:spcAft>
                          <a:spcPts val="0"/>
                        </a:spcAft>
                        <a:buNone/>
                      </a:pPr>
                      <a:r>
                        <a:rPr b="1" i="0" lang="zh-TW" sz="1000" u="none" strike="noStrike">
                          <a:solidFill>
                            <a:srgbClr val="000000"/>
                          </a:solidFill>
                          <a:latin typeface="Microsoft JhengHei"/>
                          <a:ea typeface="Microsoft JhengHei"/>
                          <a:cs typeface="Microsoft JhengHei"/>
                          <a:sym typeface="Microsoft JhengHei"/>
                        </a:rPr>
                        <a:t>ASUS Vivobook 13 Slate OLED 搭載了 13.3 吋的 OLED 螢幕擁有 100% DCI-P3 影院級色域，不但支援 Dolby Vison HDR，更獲得 PANTONE 及 VESA DisplayHDR True Black 500 等認證，附連 ASUS Pen 2.0 讓你可以更善用優質的螢幕來進行繪圖或做筆記等。再加上支援 Dolby Atmos 音效的四個喇叭，可以給用家帶來優良的視聽體驗，追劇看電影更投入。</a:t>
                      </a:r>
                      <a:br>
                        <a:rPr b="1" i="0" lang="zh-TW" sz="1000" u="none" strike="noStrike">
                          <a:solidFill>
                            <a:srgbClr val="000000"/>
                          </a:solidFill>
                          <a:latin typeface="Microsoft JhengHei"/>
                          <a:ea typeface="Microsoft JhengHei"/>
                          <a:cs typeface="Microsoft JhengHei"/>
                          <a:sym typeface="Microsoft JhengHei"/>
                        </a:rPr>
                      </a:br>
                      <a:r>
                        <a:rPr b="1" i="0" lang="zh-TW" sz="1000" u="none" strike="noStrike">
                          <a:solidFill>
                            <a:srgbClr val="000000"/>
                          </a:solidFill>
                          <a:latin typeface="Microsoft JhengHei"/>
                          <a:ea typeface="Microsoft JhengHei"/>
                          <a:cs typeface="Microsoft JhengHei"/>
                          <a:sym typeface="Microsoft JhengHei"/>
                        </a:rPr>
                        <a:t>在規格部份，Vivobook 13 Slate OLED 配備了 Intel Pentium N6000 處理器、4GB RAM 以及 128GB eMMC，作業系統採用了 Window 11 S mode，拿來處理文書工作、看看影片是沒有問題的。連接性方面設有兩個 USB-C 連接埠，兼備 DisplayPort 顯示輸出功能，另外亦設有 3.5mm 音訊接口還有 microSD 卡的讀卡器。</a:t>
                      </a:r>
                      <a:endParaRPr/>
                    </a:p>
                  </a:txBody>
                  <a:tcPr marT="4475" marB="0" marR="4475" marL="44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51775">
                <a:tc>
                  <a:txBody>
                    <a:bodyPr/>
                    <a:lstStyle/>
                    <a:p>
                      <a:pPr indent="0" lvl="0" marL="0" marR="0" rtl="0" algn="l">
                        <a:spcBef>
                          <a:spcPts val="0"/>
                        </a:spcBef>
                        <a:spcAft>
                          <a:spcPts val="0"/>
                        </a:spcAft>
                        <a:buNone/>
                      </a:pPr>
                      <a:r>
                        <a:rPr b="1" i="0" lang="zh-TW" sz="900" u="none" strike="noStrike">
                          <a:solidFill>
                            <a:srgbClr val="000000"/>
                          </a:solidFill>
                          <a:latin typeface="Microsoft JhengHei"/>
                          <a:ea typeface="Microsoft JhengHei"/>
                          <a:cs typeface="Microsoft JhengHei"/>
                          <a:sym typeface="Microsoft JhengHei"/>
                        </a:rPr>
                        <a:t>請問vivobook是配備什麼cpu? </a:t>
                      </a:r>
                      <a:br>
                        <a:rPr b="0" i="0" lang="zh-TW" sz="900" u="none" strike="noStrike">
                          <a:solidFill>
                            <a:srgbClr val="000000"/>
                          </a:solidFill>
                          <a:latin typeface="Microsoft JhengHei"/>
                          <a:ea typeface="Microsoft JhengHei"/>
                          <a:cs typeface="Microsoft JhengHei"/>
                          <a:sym typeface="Microsoft JhengHei"/>
                        </a:rPr>
                      </a:br>
                      <a:r>
                        <a:rPr b="0" i="0" lang="zh-TW" sz="900" u="none" strike="noStrike">
                          <a:solidFill>
                            <a:srgbClr val="000000"/>
                          </a:solidFill>
                          <a:latin typeface="Microsoft JhengHei"/>
                          <a:ea typeface="Microsoft JhengHei"/>
                          <a:cs typeface="Microsoft JhengHei"/>
                          <a:sym typeface="Microsoft JhengHei"/>
                        </a:rPr>
                        <a:t>vivobook 13 slate oled 配備了 Intel Pentium N6000 處理器。</a:t>
                      </a:r>
                      <a:br>
                        <a:rPr b="0" i="0" lang="zh-TW" sz="900" u="none" strike="noStrike">
                          <a:solidFill>
                            <a:srgbClr val="000000"/>
                          </a:solidFill>
                          <a:latin typeface="Microsoft JhengHei"/>
                          <a:ea typeface="Microsoft JhengHei"/>
                          <a:cs typeface="Microsoft JhengHei"/>
                          <a:sym typeface="Microsoft JhengHei"/>
                        </a:rPr>
                      </a:br>
                      <a:br>
                        <a:rPr b="0" i="0" lang="zh-TW" sz="900" u="none" strike="noStrike">
                          <a:solidFill>
                            <a:srgbClr val="000000"/>
                          </a:solidFill>
                          <a:latin typeface="Microsoft JhengHei"/>
                          <a:ea typeface="Microsoft JhengHei"/>
                          <a:cs typeface="Microsoft JhengHei"/>
                          <a:sym typeface="Microsoft JhengHei"/>
                        </a:rPr>
                      </a:br>
                      <a:r>
                        <a:rPr b="1" i="0" lang="zh-TW" sz="900" u="none" strike="noStrike">
                          <a:solidFill>
                            <a:srgbClr val="000000"/>
                          </a:solidFill>
                          <a:latin typeface="Microsoft JhengHei"/>
                          <a:ea typeface="Microsoft JhengHei"/>
                          <a:cs typeface="Microsoft JhengHei"/>
                          <a:sym typeface="Microsoft JhengHei"/>
                        </a:rPr>
                        <a:t>螢幕是幾吋的？</a:t>
                      </a:r>
                      <a:br>
                        <a:rPr b="1" i="0" lang="zh-TW" sz="900" u="none" strike="noStrike">
                          <a:solidFill>
                            <a:srgbClr val="000000"/>
                          </a:solidFill>
                          <a:latin typeface="Microsoft JhengHei"/>
                          <a:ea typeface="Microsoft JhengHei"/>
                          <a:cs typeface="Microsoft JhengHei"/>
                          <a:sym typeface="Microsoft JhengHei"/>
                        </a:rPr>
                      </a:br>
                      <a:r>
                        <a:rPr b="0" i="0" lang="zh-TW" sz="900" u="none" strike="noStrike">
                          <a:solidFill>
                            <a:srgbClr val="000000"/>
                          </a:solidFill>
                          <a:latin typeface="Microsoft JhengHei"/>
                          <a:ea typeface="Microsoft JhengHei"/>
                          <a:cs typeface="Microsoft JhengHei"/>
                          <a:sym typeface="Microsoft JhengHei"/>
                        </a:rPr>
                        <a:t>vivobook 13 slate oled 配備了 13.3 吋的 OLED 螢幕。 </a:t>
                      </a:r>
                      <a:br>
                        <a:rPr b="0" i="0" lang="zh-TW" sz="900" u="none" strike="noStrike">
                          <a:solidFill>
                            <a:srgbClr val="000000"/>
                          </a:solidFill>
                          <a:latin typeface="Microsoft JhengHei"/>
                          <a:ea typeface="Microsoft JhengHei"/>
                          <a:cs typeface="Microsoft JhengHei"/>
                          <a:sym typeface="Microsoft JhengHei"/>
                        </a:rPr>
                      </a:br>
                      <a:br>
                        <a:rPr b="0" i="0" lang="zh-TW" sz="900" u="none" strike="noStrike">
                          <a:solidFill>
                            <a:srgbClr val="000000"/>
                          </a:solidFill>
                          <a:latin typeface="Microsoft JhengHei"/>
                          <a:ea typeface="Microsoft JhengHei"/>
                          <a:cs typeface="Microsoft JhengHei"/>
                          <a:sym typeface="Microsoft JhengHei"/>
                        </a:rPr>
                      </a:br>
                      <a:r>
                        <a:rPr b="1" i="0" lang="zh-TW" sz="900" u="none" strike="noStrike">
                          <a:solidFill>
                            <a:srgbClr val="000000"/>
                          </a:solidFill>
                          <a:latin typeface="Microsoft JhengHei"/>
                          <a:ea typeface="Microsoft JhengHei"/>
                          <a:cs typeface="Microsoft JhengHei"/>
                          <a:sym typeface="Microsoft JhengHei"/>
                        </a:rPr>
                        <a:t>螢幕獲得那些認證？</a:t>
                      </a:r>
                      <a:br>
                        <a:rPr b="0" i="0" lang="zh-TW" sz="900" u="none" strike="noStrike">
                          <a:solidFill>
                            <a:srgbClr val="000000"/>
                          </a:solidFill>
                          <a:latin typeface="Microsoft JhengHei"/>
                          <a:ea typeface="Microsoft JhengHei"/>
                          <a:cs typeface="Microsoft JhengHei"/>
                          <a:sym typeface="Microsoft JhengHei"/>
                        </a:rPr>
                      </a:br>
                      <a:r>
                        <a:rPr b="0" i="0" lang="zh-TW" sz="900" u="none" strike="noStrike">
                          <a:solidFill>
                            <a:srgbClr val="000000"/>
                          </a:solidFill>
                          <a:latin typeface="Microsoft JhengHei"/>
                          <a:ea typeface="Microsoft JhengHei"/>
                          <a:cs typeface="Microsoft JhengHei"/>
                          <a:sym typeface="Microsoft JhengHei"/>
                        </a:rPr>
                        <a:t>vivobook 13 slate oled 獲得了100%srgb色域、dci-p3標準以及pantone和vesa displayhdr true black 500等認證。</a:t>
                      </a:r>
                      <a:br>
                        <a:rPr b="0" i="0" lang="zh-TW" sz="900" u="none" strike="noStrike">
                          <a:solidFill>
                            <a:srgbClr val="000000"/>
                          </a:solidFill>
                          <a:latin typeface="Microsoft JhengHei"/>
                          <a:ea typeface="Microsoft JhengHei"/>
                          <a:cs typeface="Microsoft JhengHei"/>
                          <a:sym typeface="Microsoft JhengHei"/>
                        </a:rPr>
                      </a:br>
                      <a:r>
                        <a:rPr b="0" i="0" lang="zh-TW" sz="900" u="none" strike="noStrike">
                          <a:solidFill>
                            <a:srgbClr val="000000"/>
                          </a:solidFill>
                          <a:latin typeface="Microsoft JhengHei"/>
                          <a:ea typeface="Microsoft JhengHei"/>
                          <a:cs typeface="Microsoft JhengHei"/>
                          <a:sym typeface="Microsoft JhengHei"/>
                        </a:rPr>
                        <a:t> </a:t>
                      </a:r>
                      <a:br>
                        <a:rPr b="0" i="0" lang="zh-TW" sz="900" u="none" strike="noStrike">
                          <a:solidFill>
                            <a:srgbClr val="000000"/>
                          </a:solidFill>
                          <a:latin typeface="Microsoft JhengHei"/>
                          <a:ea typeface="Microsoft JhengHei"/>
                          <a:cs typeface="Microsoft JhengHei"/>
                          <a:sym typeface="Microsoft JhengHei"/>
                        </a:rPr>
                      </a:br>
                      <a:r>
                        <a:rPr b="1" i="0" lang="zh-TW" sz="900" u="none" strike="noStrike">
                          <a:solidFill>
                            <a:srgbClr val="000000"/>
                          </a:solidFill>
                          <a:latin typeface="Microsoft JhengHei"/>
                          <a:ea typeface="Microsoft JhengHei"/>
                          <a:cs typeface="Microsoft JhengHei"/>
                          <a:sym typeface="Microsoft JhengHei"/>
                        </a:rPr>
                        <a:t>記憶體規格? </a:t>
                      </a:r>
                      <a:br>
                        <a:rPr b="0" i="0" lang="zh-TW" sz="900" u="none" strike="noStrike">
                          <a:solidFill>
                            <a:srgbClr val="000000"/>
                          </a:solidFill>
                          <a:latin typeface="Microsoft JhengHei"/>
                          <a:ea typeface="Microsoft JhengHei"/>
                          <a:cs typeface="Microsoft JhengHei"/>
                          <a:sym typeface="Microsoft JhengHei"/>
                        </a:rPr>
                      </a:br>
                      <a:r>
                        <a:rPr b="0" i="0" lang="zh-TW" sz="900" u="none" strike="noStrike">
                          <a:solidFill>
                            <a:srgbClr val="000000"/>
                          </a:solidFill>
                          <a:latin typeface="Microsoft JhengHei"/>
                          <a:ea typeface="Microsoft JhengHei"/>
                          <a:cs typeface="Microsoft JhengHei"/>
                          <a:sym typeface="Microsoft JhengHei"/>
                        </a:rPr>
                        <a:t> vivobook 13 slate oled 配備了 4GB RAM 以及 128GB eMMC。</a:t>
                      </a:r>
                      <a:br>
                        <a:rPr b="0" i="0" lang="zh-TW" sz="900" u="none" strike="noStrike">
                          <a:solidFill>
                            <a:srgbClr val="000000"/>
                          </a:solidFill>
                          <a:latin typeface="Microsoft JhengHei"/>
                          <a:ea typeface="Microsoft JhengHei"/>
                          <a:cs typeface="Microsoft JhengHei"/>
                          <a:sym typeface="Microsoft JhengHei"/>
                        </a:rPr>
                      </a:br>
                      <a:r>
                        <a:rPr b="0" i="0" lang="zh-TW" sz="900" u="none" strike="noStrike">
                          <a:solidFill>
                            <a:srgbClr val="000000"/>
                          </a:solidFill>
                          <a:latin typeface="Microsoft JhengHei"/>
                          <a:ea typeface="Microsoft JhengHei"/>
                          <a:cs typeface="Microsoft JhengHei"/>
                          <a:sym typeface="Microsoft JhengHei"/>
                        </a:rPr>
                        <a:t> </a:t>
                      </a:r>
                      <a:br>
                        <a:rPr b="0" i="0" lang="zh-TW" sz="900" u="none" strike="noStrike">
                          <a:solidFill>
                            <a:srgbClr val="000000"/>
                          </a:solidFill>
                          <a:latin typeface="Microsoft JhengHei"/>
                          <a:ea typeface="Microsoft JhengHei"/>
                          <a:cs typeface="Microsoft JhengHei"/>
                          <a:sym typeface="Microsoft JhengHei"/>
                        </a:rPr>
                      </a:br>
                      <a:r>
                        <a:rPr b="1" i="0" lang="zh-TW" sz="900" u="none" strike="noStrike">
                          <a:solidFill>
                            <a:srgbClr val="000000"/>
                          </a:solidFill>
                          <a:latin typeface="Microsoft JhengHei"/>
                          <a:ea typeface="Microsoft JhengHei"/>
                          <a:cs typeface="Microsoft JhengHei"/>
                          <a:sym typeface="Microsoft JhengHei"/>
                        </a:rPr>
                        <a:t>可以玩3D遊戲嗎？</a:t>
                      </a:r>
                      <a:br>
                        <a:rPr b="0" i="0" lang="zh-TW" sz="900" u="none" strike="noStrike">
                          <a:solidFill>
                            <a:srgbClr val="000000"/>
                          </a:solidFill>
                          <a:latin typeface="Microsoft JhengHei"/>
                          <a:ea typeface="Microsoft JhengHei"/>
                          <a:cs typeface="Microsoft JhengHei"/>
                          <a:sym typeface="Microsoft JhengHei"/>
                        </a:rPr>
                      </a:br>
                      <a:r>
                        <a:rPr b="0" i="0" lang="zh-TW" sz="900" u="none" strike="noStrike">
                          <a:solidFill>
                            <a:srgbClr val="000000"/>
                          </a:solidFill>
                          <a:latin typeface="Microsoft JhengHei"/>
                          <a:ea typeface="Microsoft JhengHei"/>
                          <a:cs typeface="Microsoft JhengHei"/>
                          <a:sym typeface="Microsoft JhengHei"/>
                        </a:rPr>
                        <a:t> vivobook 13 slate oled 並不是專為玩遊戲而設的電腦，但是可以觀看高品質的電影和電視節目。</a:t>
                      </a:r>
                      <a:br>
                        <a:rPr b="0" i="0" lang="zh-TW" sz="900" u="none" strike="noStrike">
                          <a:solidFill>
                            <a:srgbClr val="000000"/>
                          </a:solidFill>
                          <a:latin typeface="Microsoft JhengHei"/>
                          <a:ea typeface="Microsoft JhengHei"/>
                          <a:cs typeface="Microsoft JhengHei"/>
                          <a:sym typeface="Microsoft JhengHei"/>
                        </a:rPr>
                      </a:br>
                      <a:r>
                        <a:rPr b="0" i="0" lang="zh-TW" sz="900" u="none" strike="noStrike">
                          <a:solidFill>
                            <a:srgbClr val="000000"/>
                          </a:solidFill>
                          <a:latin typeface="Microsoft JhengHei"/>
                          <a:ea typeface="Microsoft JhengHei"/>
                          <a:cs typeface="Microsoft JhengHei"/>
                          <a:sym typeface="Microsoft JhengHei"/>
                        </a:rPr>
                        <a:t> </a:t>
                      </a:r>
                      <a:br>
                        <a:rPr b="0" i="0" lang="zh-TW" sz="900" u="none" strike="noStrike">
                          <a:solidFill>
                            <a:srgbClr val="000000"/>
                          </a:solidFill>
                          <a:latin typeface="Microsoft JhengHei"/>
                          <a:ea typeface="Microsoft JhengHei"/>
                          <a:cs typeface="Microsoft JhengHei"/>
                          <a:sym typeface="Microsoft JhengHei"/>
                        </a:rPr>
                      </a:br>
                      <a:r>
                        <a:rPr b="1" i="0" lang="zh-TW" sz="900" u="none" strike="noStrike">
                          <a:solidFill>
                            <a:srgbClr val="000000"/>
                          </a:solidFill>
                          <a:latin typeface="Microsoft JhengHei"/>
                          <a:ea typeface="Microsoft JhengHei"/>
                          <a:cs typeface="Microsoft JhengHei"/>
                          <a:sym typeface="Microsoft JhengHei"/>
                        </a:rPr>
                        <a:t>適合拿來追劇嗎？ </a:t>
                      </a:r>
                      <a:br>
                        <a:rPr b="0" i="0" lang="zh-TW" sz="900" u="none" strike="noStrike">
                          <a:solidFill>
                            <a:srgbClr val="000000"/>
                          </a:solidFill>
                          <a:latin typeface="Microsoft JhengHei"/>
                          <a:ea typeface="Microsoft JhengHei"/>
                          <a:cs typeface="Microsoft JhengHei"/>
                          <a:sym typeface="Microsoft JhengHei"/>
                        </a:rPr>
                      </a:br>
                      <a:r>
                        <a:rPr b="0" i="0" lang="zh-TW" sz="900" u="none" strike="noStrike">
                          <a:solidFill>
                            <a:srgbClr val="000000"/>
                          </a:solidFill>
                          <a:latin typeface="Microsoft JhengHei"/>
                          <a:ea typeface="Microsoft JhengHei"/>
                          <a:cs typeface="Microsoft JhengHei"/>
                          <a:sym typeface="Microsoft JhengHei"/>
                        </a:rPr>
                        <a:t>是的，vivobook 13 slate oled 不只是適合拿來追劇看電影，它配備高清晰度螢幕和優良的視聽體驗，可讓你在看影片時體驗到更好的效果。</a:t>
                      </a:r>
                      <a:endParaRPr/>
                    </a:p>
                  </a:txBody>
                  <a:tcPr marT="4475" marB="0" marR="4475" marL="44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7"/>
          <p:cNvSpPr txBox="1"/>
          <p:nvPr>
            <p:ph type="title"/>
          </p:nvPr>
        </p:nvSpPr>
        <p:spPr>
          <a:xfrm>
            <a:off x="457200" y="205979"/>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zh-TW"/>
              <a:t>增進溝通 </a:t>
            </a:r>
            <a:endParaRPr/>
          </a:p>
        </p:txBody>
      </p:sp>
      <p:sp>
        <p:nvSpPr>
          <p:cNvPr id="289" name="Google Shape;289;p37"/>
          <p:cNvSpPr txBox="1"/>
          <p:nvPr>
            <p:ph idx="12" type="sldNum"/>
          </p:nvPr>
        </p:nvSpPr>
        <p:spPr>
          <a:xfrm>
            <a:off x="6974904" y="4890194"/>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50"/>
              <a:buFont typeface="Arial"/>
              <a:buNone/>
            </a:pPr>
            <a:fld id="{00000000-1234-1234-1234-123412341234}" type="slidenum">
              <a:rPr lang="zh-TW"/>
              <a:t>‹#›</a:t>
            </a:fld>
            <a:endParaRPr/>
          </a:p>
        </p:txBody>
      </p:sp>
      <p:pic>
        <p:nvPicPr>
          <p:cNvPr id="290" name="Google Shape;290;p37"/>
          <p:cNvPicPr preferRelativeResize="0"/>
          <p:nvPr/>
        </p:nvPicPr>
        <p:blipFill>
          <a:blip r:embed="rId3">
            <a:alphaModFix/>
          </a:blip>
          <a:stretch>
            <a:fillRect/>
          </a:stretch>
        </p:blipFill>
        <p:spPr>
          <a:xfrm>
            <a:off x="2687150" y="948454"/>
            <a:ext cx="6456857" cy="3775321"/>
          </a:xfrm>
          <a:prstGeom prst="rect">
            <a:avLst/>
          </a:prstGeom>
          <a:noFill/>
          <a:ln>
            <a:noFill/>
          </a:ln>
        </p:spPr>
      </p:pic>
      <p:sp>
        <p:nvSpPr>
          <p:cNvPr id="291" name="Google Shape;291;p37"/>
          <p:cNvSpPr txBox="1"/>
          <p:nvPr/>
        </p:nvSpPr>
        <p:spPr>
          <a:xfrm>
            <a:off x="130225" y="2186600"/>
            <a:ext cx="32286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350">
                <a:solidFill>
                  <a:srgbClr val="212529"/>
                </a:solidFill>
                <a:highlight>
                  <a:srgbClr val="FFFFFF"/>
                </a:highlight>
              </a:rPr>
              <a:t>隱藏人物(hidden who)</a:t>
            </a:r>
            <a:endParaRPr sz="1350">
              <a:solidFill>
                <a:srgbClr val="212529"/>
              </a:solidFill>
              <a:highlight>
                <a:srgbClr val="FFFFFF"/>
              </a:highlight>
            </a:endParaRPr>
          </a:p>
          <a:p>
            <a:pPr indent="0" lvl="0" marL="0" rtl="0" algn="l">
              <a:spcBef>
                <a:spcPts val="0"/>
              </a:spcBef>
              <a:spcAft>
                <a:spcPts val="0"/>
              </a:spcAft>
              <a:buNone/>
            </a:pPr>
            <a:r>
              <a:rPr lang="zh-TW" sz="1050" u="sng">
                <a:solidFill>
                  <a:schemeClr val="hlink"/>
                </a:solidFill>
                <a:highlight>
                  <a:srgbClr val="FFFFFF"/>
                </a:highlight>
                <a:hlinkClick r:id="rId4"/>
              </a:rPr>
              <a:t>學會下提示，ChatGPT化身溝通好幫手</a:t>
            </a:r>
            <a:endParaRPr sz="1050">
              <a:solidFill>
                <a:srgbClr val="212529"/>
              </a:solidFill>
              <a:highlight>
                <a:srgbClr val="FFFFFF"/>
              </a:highlight>
            </a:endParaRPr>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8"/>
          <p:cNvSpPr txBox="1"/>
          <p:nvPr>
            <p:ph type="title"/>
          </p:nvPr>
        </p:nvSpPr>
        <p:spPr>
          <a:xfrm>
            <a:off x="457200" y="205979"/>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zh-TW"/>
              <a:t>協調國際事務</a:t>
            </a:r>
            <a:endParaRPr/>
          </a:p>
        </p:txBody>
      </p:sp>
      <p:sp>
        <p:nvSpPr>
          <p:cNvPr id="298" name="Google Shape;298;p38"/>
          <p:cNvSpPr txBox="1"/>
          <p:nvPr>
            <p:ph idx="12" type="sldNum"/>
          </p:nvPr>
        </p:nvSpPr>
        <p:spPr>
          <a:xfrm>
            <a:off x="6974904" y="4890194"/>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50"/>
              <a:buFont typeface="Arial"/>
              <a:buNone/>
            </a:pPr>
            <a:fld id="{00000000-1234-1234-1234-123412341234}" type="slidenum">
              <a:rPr lang="zh-TW"/>
              <a:t>‹#›</a:t>
            </a:fld>
            <a:endParaRPr/>
          </a:p>
        </p:txBody>
      </p:sp>
      <p:sp>
        <p:nvSpPr>
          <p:cNvPr id="299" name="Google Shape;299;p38"/>
          <p:cNvSpPr txBox="1"/>
          <p:nvPr>
            <p:ph idx="1" type="body"/>
          </p:nvPr>
        </p:nvSpPr>
        <p:spPr>
          <a:xfrm>
            <a:off x="457200" y="1200151"/>
            <a:ext cx="8229600" cy="3394500"/>
          </a:xfrm>
          <a:prstGeom prst="rect">
            <a:avLst/>
          </a:prstGeom>
        </p:spPr>
        <p:txBody>
          <a:bodyPr anchorCtr="0" anchor="t" bIns="45700" lIns="91425" spcFirstLastPara="1" rIns="91425" wrap="square" tIns="45700">
            <a:normAutofit/>
          </a:bodyPr>
          <a:lstStyle/>
          <a:p>
            <a:pPr indent="0" lvl="0" marL="0" rtl="0" algn="l">
              <a:spcBef>
                <a:spcPts val="560"/>
              </a:spcBef>
              <a:spcAft>
                <a:spcPts val="0"/>
              </a:spcAft>
              <a:buNone/>
            </a:pPr>
            <a:r>
              <a:rPr lang="zh-TW"/>
              <a:t> </a:t>
            </a:r>
            <a:endParaRPr/>
          </a:p>
        </p:txBody>
      </p:sp>
      <p:pic>
        <p:nvPicPr>
          <p:cNvPr id="300" name="Google Shape;300;p38"/>
          <p:cNvPicPr preferRelativeResize="0"/>
          <p:nvPr/>
        </p:nvPicPr>
        <p:blipFill>
          <a:blip r:embed="rId3">
            <a:alphaModFix/>
          </a:blip>
          <a:stretch>
            <a:fillRect/>
          </a:stretch>
        </p:blipFill>
        <p:spPr>
          <a:xfrm>
            <a:off x="3043425" y="704000"/>
            <a:ext cx="5948550" cy="4321800"/>
          </a:xfrm>
          <a:prstGeom prst="rect">
            <a:avLst/>
          </a:prstGeom>
          <a:noFill/>
          <a:ln>
            <a:noFill/>
          </a:ln>
        </p:spPr>
      </p:pic>
      <p:pic>
        <p:nvPicPr>
          <p:cNvPr id="301" name="Google Shape;301;p38"/>
          <p:cNvPicPr preferRelativeResize="0"/>
          <p:nvPr/>
        </p:nvPicPr>
        <p:blipFill>
          <a:blip r:embed="rId4">
            <a:alphaModFix/>
          </a:blip>
          <a:stretch>
            <a:fillRect/>
          </a:stretch>
        </p:blipFill>
        <p:spPr>
          <a:xfrm>
            <a:off x="987363" y="1389400"/>
            <a:ext cx="6924675" cy="2647950"/>
          </a:xfrm>
          <a:prstGeom prst="rect">
            <a:avLst/>
          </a:prstGeom>
          <a:noFill/>
          <a:ln>
            <a:noFill/>
          </a:ln>
        </p:spPr>
      </p:pic>
      <p:pic>
        <p:nvPicPr>
          <p:cNvPr id="302" name="Google Shape;302;p38"/>
          <p:cNvPicPr preferRelativeResize="0"/>
          <p:nvPr/>
        </p:nvPicPr>
        <p:blipFill>
          <a:blip r:embed="rId5">
            <a:alphaModFix/>
          </a:blip>
          <a:stretch>
            <a:fillRect/>
          </a:stretch>
        </p:blipFill>
        <p:spPr>
          <a:xfrm>
            <a:off x="648750" y="1456075"/>
            <a:ext cx="6972300" cy="2514600"/>
          </a:xfrm>
          <a:prstGeom prst="rect">
            <a:avLst/>
          </a:prstGeom>
          <a:noFill/>
          <a:ln>
            <a:noFill/>
          </a:ln>
        </p:spPr>
      </p:pic>
      <p:pic>
        <p:nvPicPr>
          <p:cNvPr id="303" name="Google Shape;303;p38"/>
          <p:cNvPicPr preferRelativeResize="0"/>
          <p:nvPr/>
        </p:nvPicPr>
        <p:blipFill>
          <a:blip r:embed="rId6">
            <a:alphaModFix/>
          </a:blip>
          <a:stretch>
            <a:fillRect/>
          </a:stretch>
        </p:blipFill>
        <p:spPr>
          <a:xfrm>
            <a:off x="575163" y="1427538"/>
            <a:ext cx="6848475" cy="2390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1"/>
          <p:cNvSpPr txBox="1"/>
          <p:nvPr>
            <p:ph type="title"/>
          </p:nvPr>
        </p:nvSpPr>
        <p:spPr>
          <a:xfrm>
            <a:off x="457200" y="205979"/>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zh-TW"/>
              <a:t>Agenda</a:t>
            </a:r>
            <a:endParaRPr/>
          </a:p>
        </p:txBody>
      </p:sp>
      <p:sp>
        <p:nvSpPr>
          <p:cNvPr id="134" name="Google Shape;134;p21"/>
          <p:cNvSpPr txBox="1"/>
          <p:nvPr>
            <p:ph idx="12" type="sldNum"/>
          </p:nvPr>
        </p:nvSpPr>
        <p:spPr>
          <a:xfrm>
            <a:off x="6974904" y="4890194"/>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50"/>
              <a:buFont typeface="Arial"/>
              <a:buNone/>
            </a:pPr>
            <a:fld id="{00000000-1234-1234-1234-123412341234}" type="slidenum">
              <a:rPr lang="zh-TW"/>
              <a:t>‹#›</a:t>
            </a:fld>
            <a:endParaRPr/>
          </a:p>
        </p:txBody>
      </p:sp>
      <p:sp>
        <p:nvSpPr>
          <p:cNvPr id="135" name="Google Shape;135;p21"/>
          <p:cNvSpPr txBox="1"/>
          <p:nvPr>
            <p:ph idx="1" type="body"/>
          </p:nvPr>
        </p:nvSpPr>
        <p:spPr>
          <a:xfrm>
            <a:off x="457200" y="1200151"/>
            <a:ext cx="8229600" cy="3394500"/>
          </a:xfrm>
          <a:prstGeom prst="rect">
            <a:avLst/>
          </a:prstGeom>
        </p:spPr>
        <p:txBody>
          <a:bodyPr anchorCtr="0" anchor="t" bIns="45700" lIns="91425" spcFirstLastPara="1" rIns="91425" wrap="square" tIns="45700">
            <a:normAutofit/>
          </a:bodyPr>
          <a:lstStyle/>
          <a:p>
            <a:pPr indent="-342900" lvl="0" marL="457200" rtl="0" algn="l">
              <a:spcBef>
                <a:spcPts val="560"/>
              </a:spcBef>
              <a:spcAft>
                <a:spcPts val="0"/>
              </a:spcAft>
              <a:buSzPts val="1800"/>
              <a:buChar char="•"/>
            </a:pPr>
            <a:r>
              <a:rPr lang="zh-TW" sz="1800"/>
              <a:t>什麼是 </a:t>
            </a:r>
            <a:r>
              <a:rPr lang="zh-TW" sz="1800"/>
              <a:t>LLM 及 </a:t>
            </a:r>
            <a:r>
              <a:rPr lang="zh-TW" sz="1800"/>
              <a:t>ChatGPT ?</a:t>
            </a:r>
            <a:endParaRPr sz="1800"/>
          </a:p>
          <a:p>
            <a:pPr indent="-342900" lvl="1" marL="914400" rtl="0" algn="l">
              <a:spcBef>
                <a:spcPts val="0"/>
              </a:spcBef>
              <a:spcAft>
                <a:spcPts val="0"/>
              </a:spcAft>
              <a:buSzPts val="1800"/>
              <a:buChar char="–"/>
            </a:pPr>
            <a:r>
              <a:rPr lang="zh-TW" sz="1800"/>
              <a:t>技術及應用</a:t>
            </a:r>
            <a:endParaRPr sz="1800"/>
          </a:p>
          <a:p>
            <a:pPr indent="-342900" lvl="0" marL="457200" rtl="0" algn="l">
              <a:spcBef>
                <a:spcPts val="0"/>
              </a:spcBef>
              <a:spcAft>
                <a:spcPts val="0"/>
              </a:spcAft>
              <a:buSzPts val="1800"/>
              <a:buChar char="•"/>
            </a:pPr>
            <a:r>
              <a:rPr lang="zh-TW" sz="1800"/>
              <a:t>新的</a:t>
            </a:r>
            <a:r>
              <a:rPr lang="zh-TW" sz="1800"/>
              <a:t>數位治理解決方案</a:t>
            </a:r>
            <a:endParaRPr sz="1800"/>
          </a:p>
          <a:p>
            <a:pPr indent="-342900" lvl="1" marL="914400" rtl="0" algn="l">
              <a:spcBef>
                <a:spcPts val="0"/>
              </a:spcBef>
              <a:spcAft>
                <a:spcPts val="0"/>
              </a:spcAft>
              <a:buSzPts val="1800"/>
              <a:buChar char="–"/>
            </a:pPr>
            <a:r>
              <a:rPr lang="zh-TW" sz="1800"/>
              <a:t>過濾大量資料</a:t>
            </a:r>
            <a:endParaRPr sz="1800"/>
          </a:p>
          <a:p>
            <a:pPr indent="-342900" lvl="1" marL="914400" rtl="0" algn="l">
              <a:spcBef>
                <a:spcPts val="0"/>
              </a:spcBef>
              <a:spcAft>
                <a:spcPts val="0"/>
              </a:spcAft>
              <a:buSzPts val="1800"/>
              <a:buChar char="–"/>
            </a:pPr>
            <a:r>
              <a:rPr lang="zh-TW" sz="1800"/>
              <a:t>增進溝通</a:t>
            </a:r>
            <a:endParaRPr sz="1800"/>
          </a:p>
          <a:p>
            <a:pPr indent="-342900" lvl="1" marL="914400" rtl="0" algn="l">
              <a:spcBef>
                <a:spcPts val="0"/>
              </a:spcBef>
              <a:spcAft>
                <a:spcPts val="0"/>
              </a:spcAft>
              <a:buSzPts val="1800"/>
              <a:buChar char="–"/>
            </a:pPr>
            <a:r>
              <a:rPr lang="zh-TW" sz="1800"/>
              <a:t>協調國際事務</a:t>
            </a:r>
            <a:endParaRPr sz="1800"/>
          </a:p>
          <a:p>
            <a:pPr indent="-342900" lvl="0" marL="457200" rtl="0" algn="l">
              <a:spcBef>
                <a:spcPts val="0"/>
              </a:spcBef>
              <a:spcAft>
                <a:spcPts val="0"/>
              </a:spcAft>
              <a:buSzPts val="1800"/>
              <a:buChar char="•"/>
            </a:pPr>
            <a:r>
              <a:rPr lang="zh-TW" sz="1800"/>
              <a:t>新產業及新挑戰</a:t>
            </a:r>
            <a:endParaRPr sz="1800"/>
          </a:p>
          <a:p>
            <a:pPr indent="-342900" lvl="1" marL="914400" rtl="0" algn="l">
              <a:spcBef>
                <a:spcPts val="0"/>
              </a:spcBef>
              <a:spcAft>
                <a:spcPts val="0"/>
              </a:spcAft>
              <a:buSzPts val="1800"/>
              <a:buChar char="–"/>
            </a:pPr>
            <a:r>
              <a:rPr lang="zh-TW" sz="1800"/>
              <a:t>導入及應用</a:t>
            </a:r>
            <a:endParaRPr sz="1800"/>
          </a:p>
          <a:p>
            <a:pPr indent="-342900" lvl="1" marL="914400" rtl="0" algn="l">
              <a:spcBef>
                <a:spcPts val="0"/>
              </a:spcBef>
              <a:spcAft>
                <a:spcPts val="0"/>
              </a:spcAft>
              <a:buSzPts val="1800"/>
              <a:buChar char="–"/>
            </a:pPr>
            <a:r>
              <a:rPr lang="zh-TW" sz="1800"/>
              <a:t>隱私</a:t>
            </a:r>
            <a:endParaRPr sz="1800"/>
          </a:p>
          <a:p>
            <a:pPr indent="-342900" lvl="1" marL="914400" rtl="0" algn="l">
              <a:spcBef>
                <a:spcPts val="0"/>
              </a:spcBef>
              <a:spcAft>
                <a:spcPts val="0"/>
              </a:spcAft>
              <a:buSzPts val="1800"/>
              <a:buChar char="–"/>
            </a:pPr>
            <a:r>
              <a:rPr lang="zh-TW" sz="1800"/>
              <a:t>主權</a:t>
            </a:r>
            <a:endParaRPr sz="1800"/>
          </a:p>
          <a:p>
            <a:pPr indent="-342900" lvl="0" marL="457200" rtl="0" algn="l">
              <a:spcBef>
                <a:spcPts val="0"/>
              </a:spcBef>
              <a:spcAft>
                <a:spcPts val="0"/>
              </a:spcAft>
              <a:buSzPts val="1800"/>
              <a:buChar char="•"/>
            </a:pPr>
            <a:r>
              <a:rPr lang="zh-TW" sz="1800"/>
              <a:t>結論</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9"/>
          <p:cNvSpPr txBox="1"/>
          <p:nvPr>
            <p:ph idx="1" type="subTitle"/>
          </p:nvPr>
        </p:nvSpPr>
        <p:spPr>
          <a:xfrm>
            <a:off x="1371600" y="3561556"/>
            <a:ext cx="6400800" cy="1314300"/>
          </a:xfrm>
          <a:prstGeom prst="rect">
            <a:avLst/>
          </a:prstGeom>
        </p:spPr>
        <p:txBody>
          <a:bodyPr anchorCtr="0" anchor="t" bIns="45700" lIns="91425" spcFirstLastPara="1" rIns="91425" wrap="square" tIns="45700">
            <a:normAutofit/>
          </a:bodyPr>
          <a:lstStyle/>
          <a:p>
            <a:pPr indent="0" lvl="0" marL="0" rtl="0" algn="ctr">
              <a:spcBef>
                <a:spcPts val="400"/>
              </a:spcBef>
              <a:spcAft>
                <a:spcPts val="0"/>
              </a:spcAft>
              <a:buNone/>
            </a:pPr>
            <a:r>
              <a:t/>
            </a:r>
            <a:endParaRPr/>
          </a:p>
        </p:txBody>
      </p:sp>
      <p:sp>
        <p:nvSpPr>
          <p:cNvPr id="310" name="Google Shape;310;p39"/>
          <p:cNvSpPr txBox="1"/>
          <p:nvPr>
            <p:ph type="ctrTitle"/>
          </p:nvPr>
        </p:nvSpPr>
        <p:spPr>
          <a:xfrm>
            <a:off x="685800" y="1973528"/>
            <a:ext cx="7772400" cy="11025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zh-TW"/>
              <a:t>新產業及新挑戰</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0"/>
          <p:cNvSpPr txBox="1"/>
          <p:nvPr>
            <p:ph type="title"/>
          </p:nvPr>
        </p:nvSpPr>
        <p:spPr>
          <a:xfrm>
            <a:off x="457200" y="205979"/>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zh-TW"/>
              <a:t>導入及應用</a:t>
            </a:r>
            <a:endParaRPr/>
          </a:p>
        </p:txBody>
      </p:sp>
      <p:sp>
        <p:nvSpPr>
          <p:cNvPr id="317" name="Google Shape;317;p40"/>
          <p:cNvSpPr txBox="1"/>
          <p:nvPr>
            <p:ph idx="12" type="sldNum"/>
          </p:nvPr>
        </p:nvSpPr>
        <p:spPr>
          <a:xfrm>
            <a:off x="6974904" y="4890194"/>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50"/>
              <a:buFont typeface="Arial"/>
              <a:buNone/>
            </a:pPr>
            <a:fld id="{00000000-1234-1234-1234-123412341234}" type="slidenum">
              <a:rPr lang="zh-TW"/>
              <a:t>‹#›</a:t>
            </a:fld>
            <a:endParaRPr/>
          </a:p>
        </p:txBody>
      </p:sp>
      <p:sp>
        <p:nvSpPr>
          <p:cNvPr id="318" name="Google Shape;318;p40"/>
          <p:cNvSpPr txBox="1"/>
          <p:nvPr>
            <p:ph idx="1" type="body"/>
          </p:nvPr>
        </p:nvSpPr>
        <p:spPr>
          <a:xfrm>
            <a:off x="457200" y="1200151"/>
            <a:ext cx="8229600" cy="3394500"/>
          </a:xfrm>
          <a:prstGeom prst="rect">
            <a:avLst/>
          </a:prstGeom>
        </p:spPr>
        <p:txBody>
          <a:bodyPr anchorCtr="0" anchor="t" bIns="45700" lIns="91425" spcFirstLastPara="1" rIns="91425" wrap="square" tIns="45700">
            <a:normAutofit fontScale="85000" lnSpcReduction="20000"/>
          </a:bodyPr>
          <a:lstStyle/>
          <a:p>
            <a:pPr indent="0" lvl="0" marL="0" rtl="0" algn="l">
              <a:spcBef>
                <a:spcPts val="560"/>
              </a:spcBef>
              <a:spcAft>
                <a:spcPts val="0"/>
              </a:spcAft>
              <a:buNone/>
            </a:pPr>
            <a:r>
              <a:rPr lang="zh-TW" u="sng">
                <a:solidFill>
                  <a:schemeClr val="hlink"/>
                </a:solidFill>
                <a:hlinkClick r:id="rId3"/>
              </a:rPr>
              <a:t>北市拚AI！ 蔣萬安擬把ChatGPT導入市政</a:t>
            </a:r>
            <a:endParaRPr/>
          </a:p>
          <a:p>
            <a:pPr indent="0" lvl="0" marL="0" rtl="0" algn="l">
              <a:spcBef>
                <a:spcPts val="560"/>
              </a:spcBef>
              <a:spcAft>
                <a:spcPts val="0"/>
              </a:spcAft>
              <a:buNone/>
            </a:pPr>
            <a:r>
              <a:rPr lang="zh-TW" u="sng">
                <a:solidFill>
                  <a:schemeClr val="hlink"/>
                </a:solidFill>
                <a:hlinkClick r:id="rId4"/>
              </a:rPr>
              <a:t>ChatGPT有多燒錢？初始晶片需8億、一次訓練成本上看1200萬美元</a:t>
            </a:r>
            <a:endParaRPr/>
          </a:p>
          <a:p>
            <a:pPr indent="0" lvl="0" marL="457200" rtl="0" algn="l">
              <a:spcBef>
                <a:spcPts val="560"/>
              </a:spcBef>
              <a:spcAft>
                <a:spcPts val="0"/>
              </a:spcAft>
              <a:buNone/>
            </a:pPr>
            <a:r>
              <a:rPr i="1" lang="zh-TW"/>
              <a:t>國盛證券報告《ChatGPT 需要多少算力》資料顯示，迴歸語言模型（GPT-3） 訓練一次的成本約為 140 萬美元，對於一些更大的大型語言模型（LLM），訓練成本介於</a:t>
            </a:r>
            <a:r>
              <a:rPr b="1" i="1" lang="zh-TW" u="sng">
                <a:solidFill>
                  <a:srgbClr val="FF0000"/>
                </a:solidFill>
              </a:rPr>
              <a:t> 200 萬美元至 1200 萬美元</a:t>
            </a:r>
            <a:r>
              <a:rPr i="1" lang="zh-TW"/>
              <a:t>之間。  如以 ChatGPT 在 今年1 月的獨立訪客平均數 1300 萬計算，其對應晶片需求為 3 萬多片輝達A100 GPU圖形處理器，</a:t>
            </a:r>
            <a:r>
              <a:rPr b="1" i="1" lang="zh-TW" u="sng">
                <a:solidFill>
                  <a:srgbClr val="FF0000"/>
                </a:solidFill>
              </a:rPr>
              <a:t>初始投入成本約為 8 億美元</a:t>
            </a:r>
            <a:r>
              <a:rPr i="1" lang="zh-TW"/>
              <a:t>，</a:t>
            </a:r>
            <a:r>
              <a:rPr b="1" i="1" lang="zh-TW" u="sng">
                <a:solidFill>
                  <a:srgbClr val="FF0000"/>
                </a:solidFill>
              </a:rPr>
              <a:t>每日電費在 5 萬美元左右</a:t>
            </a:r>
            <a:r>
              <a:rPr i="1" lang="zh-TW"/>
              <a:t>。</a:t>
            </a:r>
            <a:endParaRPr i="1"/>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1"/>
          <p:cNvSpPr txBox="1"/>
          <p:nvPr>
            <p:ph type="title"/>
          </p:nvPr>
        </p:nvSpPr>
        <p:spPr>
          <a:xfrm>
            <a:off x="457200" y="205979"/>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zh-TW"/>
              <a:t>隱私</a:t>
            </a:r>
            <a:endParaRPr/>
          </a:p>
        </p:txBody>
      </p:sp>
      <p:sp>
        <p:nvSpPr>
          <p:cNvPr id="325" name="Google Shape;325;p41"/>
          <p:cNvSpPr txBox="1"/>
          <p:nvPr>
            <p:ph idx="12" type="sldNum"/>
          </p:nvPr>
        </p:nvSpPr>
        <p:spPr>
          <a:xfrm>
            <a:off x="6974904" y="4890194"/>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50"/>
              <a:buFont typeface="Arial"/>
              <a:buNone/>
            </a:pPr>
            <a:fld id="{00000000-1234-1234-1234-123412341234}" type="slidenum">
              <a:rPr lang="zh-TW"/>
              <a:t>‹#›</a:t>
            </a:fld>
            <a:endParaRPr/>
          </a:p>
        </p:txBody>
      </p:sp>
      <p:sp>
        <p:nvSpPr>
          <p:cNvPr id="326" name="Google Shape;326;p41"/>
          <p:cNvSpPr txBox="1"/>
          <p:nvPr>
            <p:ph idx="1" type="body"/>
          </p:nvPr>
        </p:nvSpPr>
        <p:spPr>
          <a:xfrm>
            <a:off x="457200" y="1200151"/>
            <a:ext cx="8229600" cy="3394500"/>
          </a:xfrm>
          <a:prstGeom prst="rect">
            <a:avLst/>
          </a:prstGeom>
        </p:spPr>
        <p:txBody>
          <a:bodyPr anchorCtr="0" anchor="t" bIns="45700" lIns="91425" spcFirstLastPara="1" rIns="91425" wrap="square" tIns="45700">
            <a:normAutofit/>
          </a:bodyPr>
          <a:lstStyle/>
          <a:p>
            <a:pPr indent="0" lvl="0" marL="0" rtl="0" algn="l">
              <a:spcBef>
                <a:spcPts val="560"/>
              </a:spcBef>
              <a:spcAft>
                <a:spcPts val="0"/>
              </a:spcAft>
              <a:buNone/>
            </a:pPr>
            <a:r>
              <a:rPr lang="zh-TW" u="sng">
                <a:solidFill>
                  <a:schemeClr val="hlink"/>
                </a:solidFill>
                <a:hlinkClick r:id="rId3"/>
              </a:rPr>
              <a:t>三星引入ChatGPT不到20天　爆3件半導體機密資料外洩事故</a:t>
            </a:r>
            <a:endParaRPr/>
          </a:p>
          <a:p>
            <a:pPr indent="0" lvl="0" marL="457200" rtl="0" algn="l">
              <a:spcBef>
                <a:spcPts val="560"/>
              </a:spcBef>
              <a:spcAft>
                <a:spcPts val="0"/>
              </a:spcAft>
              <a:buNone/>
            </a:pPr>
            <a:r>
              <a:rPr i="1" lang="zh-TW"/>
              <a:t>據韓國媒體報導，三星導入ChatGPT不到20天，近日便曝出機密資料外洩的意外事件，涉及半導體設備測量資料、產品良率等內容，傳已經被存入ChatGPT的資料庫中。</a:t>
            </a:r>
            <a:endParaRPr i="1"/>
          </a:p>
          <a:p>
            <a:pPr indent="0" lvl="0" marL="0" rtl="0" algn="l">
              <a:spcBef>
                <a:spcPts val="56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2"/>
          <p:cNvSpPr txBox="1"/>
          <p:nvPr>
            <p:ph type="title"/>
          </p:nvPr>
        </p:nvSpPr>
        <p:spPr>
          <a:xfrm>
            <a:off x="457200" y="205979"/>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zh-TW"/>
              <a:t>主權</a:t>
            </a:r>
            <a:endParaRPr/>
          </a:p>
        </p:txBody>
      </p:sp>
      <p:sp>
        <p:nvSpPr>
          <p:cNvPr id="333" name="Google Shape;333;p42"/>
          <p:cNvSpPr txBox="1"/>
          <p:nvPr>
            <p:ph idx="12" type="sldNum"/>
          </p:nvPr>
        </p:nvSpPr>
        <p:spPr>
          <a:xfrm>
            <a:off x="6974904" y="4890194"/>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50"/>
              <a:buFont typeface="Arial"/>
              <a:buNone/>
            </a:pPr>
            <a:fld id="{00000000-1234-1234-1234-123412341234}" type="slidenum">
              <a:rPr lang="zh-TW"/>
              <a:t>‹#›</a:t>
            </a:fld>
            <a:endParaRPr/>
          </a:p>
        </p:txBody>
      </p:sp>
      <p:sp>
        <p:nvSpPr>
          <p:cNvPr id="334" name="Google Shape;334;p42"/>
          <p:cNvSpPr txBox="1"/>
          <p:nvPr>
            <p:ph idx="1" type="body"/>
          </p:nvPr>
        </p:nvSpPr>
        <p:spPr>
          <a:xfrm>
            <a:off x="457200" y="1200151"/>
            <a:ext cx="8229600" cy="3394500"/>
          </a:xfrm>
          <a:prstGeom prst="rect">
            <a:avLst/>
          </a:prstGeom>
        </p:spPr>
        <p:txBody>
          <a:bodyPr anchorCtr="0" anchor="t" bIns="45700" lIns="91425" spcFirstLastPara="1" rIns="91425" wrap="square" tIns="45700">
            <a:normAutofit/>
          </a:bodyPr>
          <a:lstStyle/>
          <a:p>
            <a:pPr indent="0" lvl="0" marL="0" rtl="0" algn="l">
              <a:spcBef>
                <a:spcPts val="560"/>
              </a:spcBef>
              <a:spcAft>
                <a:spcPts val="0"/>
              </a:spcAft>
              <a:buNone/>
            </a:pPr>
            <a:r>
              <a:rPr lang="zh-TW" u="sng">
                <a:solidFill>
                  <a:schemeClr val="hlink"/>
                </a:solidFill>
                <a:hlinkClick r:id="rId3"/>
              </a:rPr>
              <a:t>微軟總裁：中國將是ChatGPT勁敵且會利用AI發動網攻</a:t>
            </a:r>
            <a:endParaRPr/>
          </a:p>
          <a:p>
            <a:pPr indent="0" lvl="0" marL="457200" rtl="0" algn="l">
              <a:spcBef>
                <a:spcPts val="560"/>
              </a:spcBef>
              <a:spcAft>
                <a:spcPts val="0"/>
              </a:spcAft>
              <a:buNone/>
            </a:pPr>
            <a:r>
              <a:rPr i="1" lang="zh-TW"/>
              <a:t>史密斯意有所指的表示：「我們絕對應該假設，甚至可以預期，某些『民族國家』將使用人工智慧發動網絡攻擊，甚至會比我們今天看到的更強大的網絡攻擊和網絡影響行動。」</a:t>
            </a:r>
            <a:endParaRPr i="1"/>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3"/>
          <p:cNvSpPr txBox="1"/>
          <p:nvPr>
            <p:ph idx="1" type="subTitle"/>
          </p:nvPr>
        </p:nvSpPr>
        <p:spPr>
          <a:xfrm>
            <a:off x="1371600" y="3561556"/>
            <a:ext cx="6400800" cy="1314300"/>
          </a:xfrm>
          <a:prstGeom prst="rect">
            <a:avLst/>
          </a:prstGeom>
        </p:spPr>
        <p:txBody>
          <a:bodyPr anchorCtr="0" anchor="t" bIns="45700" lIns="91425" spcFirstLastPara="1" rIns="91425" wrap="square" tIns="45700">
            <a:normAutofit/>
          </a:bodyPr>
          <a:lstStyle/>
          <a:p>
            <a:pPr indent="0" lvl="0" marL="0" rtl="0" algn="ctr">
              <a:spcBef>
                <a:spcPts val="400"/>
              </a:spcBef>
              <a:spcAft>
                <a:spcPts val="0"/>
              </a:spcAft>
              <a:buNone/>
            </a:pPr>
            <a:r>
              <a:t/>
            </a:r>
            <a:endParaRPr/>
          </a:p>
        </p:txBody>
      </p:sp>
      <p:sp>
        <p:nvSpPr>
          <p:cNvPr id="341" name="Google Shape;341;p43"/>
          <p:cNvSpPr txBox="1"/>
          <p:nvPr>
            <p:ph type="ctrTitle"/>
          </p:nvPr>
        </p:nvSpPr>
        <p:spPr>
          <a:xfrm>
            <a:off x="685800" y="1973528"/>
            <a:ext cx="7772400" cy="11025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zh-TW"/>
              <a:t>結論</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4"/>
          <p:cNvSpPr txBox="1"/>
          <p:nvPr>
            <p:ph idx="1" type="body"/>
          </p:nvPr>
        </p:nvSpPr>
        <p:spPr>
          <a:xfrm>
            <a:off x="457200" y="1200151"/>
            <a:ext cx="8229600" cy="3394500"/>
          </a:xfrm>
          <a:prstGeom prst="rect">
            <a:avLst/>
          </a:prstGeom>
        </p:spPr>
        <p:txBody>
          <a:bodyPr anchorCtr="0" anchor="t" bIns="45700" lIns="91425" spcFirstLastPara="1" rIns="91425" wrap="square" tIns="45700">
            <a:normAutofit/>
          </a:bodyPr>
          <a:lstStyle/>
          <a:p>
            <a:pPr indent="0" lvl="0" marL="0" rtl="0" algn="l">
              <a:spcBef>
                <a:spcPts val="560"/>
              </a:spcBef>
              <a:spcAft>
                <a:spcPts val="0"/>
              </a:spcAft>
              <a:buNone/>
            </a:pPr>
            <a:r>
              <a:t/>
            </a:r>
            <a:endParaRPr/>
          </a:p>
        </p:txBody>
      </p:sp>
      <p:sp>
        <p:nvSpPr>
          <p:cNvPr id="348" name="Google Shape;348;p44"/>
          <p:cNvSpPr txBox="1"/>
          <p:nvPr>
            <p:ph type="title"/>
          </p:nvPr>
        </p:nvSpPr>
        <p:spPr>
          <a:xfrm>
            <a:off x="457200" y="205979"/>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zh-TW"/>
              <a:t>Welcome to this New World!</a:t>
            </a:r>
            <a:endParaRPr/>
          </a:p>
        </p:txBody>
      </p:sp>
      <p:sp>
        <p:nvSpPr>
          <p:cNvPr id="349" name="Google Shape;349;p44"/>
          <p:cNvSpPr txBox="1"/>
          <p:nvPr>
            <p:ph idx="12" type="sldNum"/>
          </p:nvPr>
        </p:nvSpPr>
        <p:spPr>
          <a:xfrm>
            <a:off x="6974904" y="4890194"/>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50"/>
              <a:buFont typeface="Arial"/>
              <a:buNone/>
            </a:pPr>
            <a:fld id="{00000000-1234-1234-1234-123412341234}" type="slidenum">
              <a:rPr lang="zh-TW"/>
              <a:t>‹#›</a:t>
            </a:fld>
            <a:endParaRPr/>
          </a:p>
        </p:txBody>
      </p:sp>
      <p:pic>
        <p:nvPicPr>
          <p:cNvPr id="350" name="Google Shape;350;p44"/>
          <p:cNvPicPr preferRelativeResize="0"/>
          <p:nvPr/>
        </p:nvPicPr>
        <p:blipFill>
          <a:blip r:embed="rId3">
            <a:alphaModFix/>
          </a:blip>
          <a:stretch>
            <a:fillRect/>
          </a:stretch>
        </p:blipFill>
        <p:spPr>
          <a:xfrm>
            <a:off x="2353477" y="1117812"/>
            <a:ext cx="4437025" cy="3559175"/>
          </a:xfrm>
          <a:prstGeom prst="rect">
            <a:avLst/>
          </a:prstGeom>
          <a:noFill/>
          <a:ln>
            <a:noFill/>
          </a:ln>
        </p:spPr>
      </p:pic>
      <p:sp>
        <p:nvSpPr>
          <p:cNvPr id="351" name="Google Shape;351;p44"/>
          <p:cNvSpPr txBox="1"/>
          <p:nvPr/>
        </p:nvSpPr>
        <p:spPr>
          <a:xfrm>
            <a:off x="2483088" y="4628500"/>
            <a:ext cx="4177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800" u="sng">
                <a:solidFill>
                  <a:schemeClr val="hlink"/>
                </a:solidFill>
                <a:latin typeface="Microsoft JhengHei"/>
                <a:ea typeface="Microsoft JhengHei"/>
                <a:cs typeface="Microsoft JhengHei"/>
                <a:sym typeface="Microsoft JhengHei"/>
                <a:hlinkClick r:id="rId4"/>
              </a:rPr>
              <a:t>Dall-E</a:t>
            </a:r>
            <a:r>
              <a:rPr lang="zh-TW" sz="800">
                <a:latin typeface="Microsoft JhengHei"/>
                <a:ea typeface="Microsoft JhengHei"/>
                <a:cs typeface="Microsoft JhengHei"/>
                <a:sym typeface="Microsoft JhengHei"/>
              </a:rPr>
              <a:t> “welcome all animals to join this basketball game, hand drawing style”</a:t>
            </a:r>
            <a:endParaRPr sz="800">
              <a:latin typeface="Microsoft JhengHei"/>
              <a:ea typeface="Microsoft JhengHei"/>
              <a:cs typeface="Microsoft JhengHei"/>
              <a:sym typeface="Microsoft JhengHe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5"/>
          <p:cNvSpPr txBox="1"/>
          <p:nvPr>
            <p:ph idx="1" type="subTitle"/>
          </p:nvPr>
        </p:nvSpPr>
        <p:spPr>
          <a:xfrm>
            <a:off x="1371600" y="3561556"/>
            <a:ext cx="6400800" cy="1314300"/>
          </a:xfrm>
          <a:prstGeom prst="rect">
            <a:avLst/>
          </a:prstGeom>
        </p:spPr>
        <p:txBody>
          <a:bodyPr anchorCtr="0" anchor="t" bIns="45700" lIns="91425" spcFirstLastPara="1" rIns="91425" wrap="square" tIns="45700">
            <a:normAutofit/>
          </a:bodyPr>
          <a:lstStyle/>
          <a:p>
            <a:pPr indent="0" lvl="0" marL="0" rtl="0" algn="ctr">
              <a:spcBef>
                <a:spcPts val="400"/>
              </a:spcBef>
              <a:spcAft>
                <a:spcPts val="0"/>
              </a:spcAft>
              <a:buNone/>
            </a:pPr>
            <a:r>
              <a:t/>
            </a:r>
            <a:endParaRPr/>
          </a:p>
        </p:txBody>
      </p:sp>
      <p:sp>
        <p:nvSpPr>
          <p:cNvPr id="358" name="Google Shape;358;p45"/>
          <p:cNvSpPr txBox="1"/>
          <p:nvPr>
            <p:ph type="ctrTitle"/>
          </p:nvPr>
        </p:nvSpPr>
        <p:spPr>
          <a:xfrm>
            <a:off x="685800" y="1973528"/>
            <a:ext cx="7772400" cy="11025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zh-TW"/>
              <a:t>彩蛋</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6"/>
          <p:cNvSpPr txBox="1"/>
          <p:nvPr>
            <p:ph idx="1" type="body"/>
          </p:nvPr>
        </p:nvSpPr>
        <p:spPr>
          <a:xfrm>
            <a:off x="457200" y="1200150"/>
            <a:ext cx="5671200" cy="3394500"/>
          </a:xfrm>
          <a:prstGeom prst="rect">
            <a:avLst/>
          </a:prstGeom>
        </p:spPr>
        <p:txBody>
          <a:bodyPr anchorCtr="0" anchor="t" bIns="45700" lIns="91425" spcFirstLastPara="1" rIns="91425" wrap="square" tIns="45700">
            <a:normAutofit/>
          </a:bodyPr>
          <a:lstStyle/>
          <a:p>
            <a:pPr indent="0" lvl="0" marL="0" rtl="0" algn="l">
              <a:spcBef>
                <a:spcPts val="560"/>
              </a:spcBef>
              <a:spcAft>
                <a:spcPts val="0"/>
              </a:spcAft>
              <a:buNone/>
            </a:pPr>
            <a:r>
              <a:rPr lang="zh-TW"/>
              <a:t>反思，10年前如果你的工作可以被 Google Search 替代，那為什麼公司要聘你來上班？</a:t>
            </a:r>
            <a:endParaRPr/>
          </a:p>
          <a:p>
            <a:pPr indent="0" lvl="0" marL="0" rtl="0" algn="l">
              <a:spcBef>
                <a:spcPts val="560"/>
              </a:spcBef>
              <a:spcAft>
                <a:spcPts val="0"/>
              </a:spcAft>
              <a:buNone/>
            </a:pPr>
            <a:r>
              <a:t/>
            </a:r>
            <a:endParaRPr/>
          </a:p>
          <a:p>
            <a:pPr indent="0" lvl="0" marL="0" rtl="0" algn="l">
              <a:spcBef>
                <a:spcPts val="560"/>
              </a:spcBef>
              <a:spcAft>
                <a:spcPts val="0"/>
              </a:spcAft>
              <a:buNone/>
            </a:pPr>
            <a:r>
              <a:rPr lang="zh-TW"/>
              <a:t>未來，如果你的工作可以被 ChatGPT 替代，你的價值會在…？</a:t>
            </a:r>
            <a:endParaRPr/>
          </a:p>
        </p:txBody>
      </p:sp>
      <p:sp>
        <p:nvSpPr>
          <p:cNvPr id="365" name="Google Shape;365;p46"/>
          <p:cNvSpPr txBox="1"/>
          <p:nvPr>
            <p:ph type="title"/>
          </p:nvPr>
        </p:nvSpPr>
        <p:spPr>
          <a:xfrm>
            <a:off x="457200" y="205979"/>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zh-TW"/>
              <a:t>今天的簡報也是 ChatGPT 寫的骨架</a:t>
            </a:r>
            <a:endParaRPr/>
          </a:p>
        </p:txBody>
      </p:sp>
      <p:sp>
        <p:nvSpPr>
          <p:cNvPr id="366" name="Google Shape;366;p46"/>
          <p:cNvSpPr txBox="1"/>
          <p:nvPr>
            <p:ph idx="12" type="sldNum"/>
          </p:nvPr>
        </p:nvSpPr>
        <p:spPr>
          <a:xfrm>
            <a:off x="6974904" y="4890194"/>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50"/>
              <a:buFont typeface="Arial"/>
              <a:buNone/>
            </a:pPr>
            <a:fld id="{00000000-1234-1234-1234-123412341234}" type="slidenum">
              <a:rPr lang="zh-TW"/>
              <a:t>‹#›</a:t>
            </a:fld>
            <a:endParaRPr/>
          </a:p>
        </p:txBody>
      </p:sp>
      <p:pic>
        <p:nvPicPr>
          <p:cNvPr id="367" name="Google Shape;367;p46"/>
          <p:cNvPicPr preferRelativeResize="0"/>
          <p:nvPr/>
        </p:nvPicPr>
        <p:blipFill rotWithShape="1">
          <a:blip r:embed="rId3">
            <a:alphaModFix/>
          </a:blip>
          <a:srcRect b="62515" l="0" r="0" t="0"/>
          <a:stretch/>
        </p:blipFill>
        <p:spPr>
          <a:xfrm>
            <a:off x="6269125" y="990838"/>
            <a:ext cx="1048600" cy="3577600"/>
          </a:xfrm>
          <a:prstGeom prst="rect">
            <a:avLst/>
          </a:prstGeom>
          <a:noFill/>
          <a:ln>
            <a:noFill/>
          </a:ln>
        </p:spPr>
      </p:pic>
      <p:pic>
        <p:nvPicPr>
          <p:cNvPr id="368" name="Google Shape;368;p46"/>
          <p:cNvPicPr preferRelativeResize="0"/>
          <p:nvPr/>
        </p:nvPicPr>
        <p:blipFill rotWithShape="1">
          <a:blip r:embed="rId3">
            <a:alphaModFix/>
          </a:blip>
          <a:srcRect b="22649" l="0" r="0" t="37396"/>
          <a:stretch/>
        </p:blipFill>
        <p:spPr>
          <a:xfrm>
            <a:off x="7638200" y="990838"/>
            <a:ext cx="1048600" cy="3813120"/>
          </a:xfrm>
          <a:prstGeom prst="rect">
            <a:avLst/>
          </a:prstGeom>
          <a:noFill/>
          <a:ln>
            <a:noFill/>
          </a:ln>
        </p:spPr>
      </p:pic>
      <p:sp>
        <p:nvSpPr>
          <p:cNvPr id="369" name="Google Shape;369;p46"/>
          <p:cNvSpPr txBox="1"/>
          <p:nvPr/>
        </p:nvSpPr>
        <p:spPr>
          <a:xfrm>
            <a:off x="5802075" y="4538400"/>
            <a:ext cx="19827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TW" sz="900">
                <a:solidFill>
                  <a:schemeClr val="dk1"/>
                </a:solidFill>
              </a:rPr>
              <a:t>「國網中心 AI 機器人10號」計畫</a:t>
            </a:r>
            <a:endParaRPr sz="9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txBox="1"/>
          <p:nvPr>
            <p:ph type="title"/>
          </p:nvPr>
        </p:nvSpPr>
        <p:spPr>
          <a:xfrm>
            <a:off x="457200" y="205979"/>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zh-TW"/>
              <a:t>什麼是 LLM (Large Language Models)?</a:t>
            </a:r>
            <a:endParaRPr/>
          </a:p>
        </p:txBody>
      </p:sp>
      <p:sp>
        <p:nvSpPr>
          <p:cNvPr id="142" name="Google Shape;142;p22"/>
          <p:cNvSpPr txBox="1"/>
          <p:nvPr>
            <p:ph idx="12" type="sldNum"/>
          </p:nvPr>
        </p:nvSpPr>
        <p:spPr>
          <a:xfrm>
            <a:off x="6974904" y="4890194"/>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50"/>
              <a:buFont typeface="Arial"/>
              <a:buNone/>
            </a:pPr>
            <a:fld id="{00000000-1234-1234-1234-123412341234}" type="slidenum">
              <a:rPr lang="zh-TW"/>
              <a:t>‹#›</a:t>
            </a:fld>
            <a:endParaRPr/>
          </a:p>
        </p:txBody>
      </p:sp>
      <p:sp>
        <p:nvSpPr>
          <p:cNvPr id="143" name="Google Shape;143;p22"/>
          <p:cNvSpPr txBox="1"/>
          <p:nvPr>
            <p:ph idx="1" type="body"/>
          </p:nvPr>
        </p:nvSpPr>
        <p:spPr>
          <a:xfrm>
            <a:off x="457200" y="1200151"/>
            <a:ext cx="8229600" cy="3394500"/>
          </a:xfrm>
          <a:prstGeom prst="rect">
            <a:avLst/>
          </a:prstGeom>
        </p:spPr>
        <p:txBody>
          <a:bodyPr anchorCtr="0" anchor="t" bIns="45700" lIns="91425" spcFirstLastPara="1" rIns="91425" wrap="square" tIns="45700">
            <a:normAutofit/>
          </a:bodyPr>
          <a:lstStyle/>
          <a:p>
            <a:pPr indent="0" lvl="0" marL="0" rtl="0" algn="l">
              <a:spcBef>
                <a:spcPts val="560"/>
              </a:spcBef>
              <a:spcAft>
                <a:spcPts val="0"/>
              </a:spcAft>
              <a:buNone/>
            </a:pPr>
            <a:r>
              <a:t/>
            </a:r>
            <a:endParaRPr/>
          </a:p>
        </p:txBody>
      </p:sp>
      <p:pic>
        <p:nvPicPr>
          <p:cNvPr id="144" name="Google Shape;144;p22"/>
          <p:cNvPicPr preferRelativeResize="0"/>
          <p:nvPr/>
        </p:nvPicPr>
        <p:blipFill>
          <a:blip r:embed="rId3">
            <a:alphaModFix/>
          </a:blip>
          <a:stretch>
            <a:fillRect/>
          </a:stretch>
        </p:blipFill>
        <p:spPr>
          <a:xfrm>
            <a:off x="689550" y="957548"/>
            <a:ext cx="7764900" cy="41859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txBox="1"/>
          <p:nvPr>
            <p:ph type="title"/>
          </p:nvPr>
        </p:nvSpPr>
        <p:spPr>
          <a:xfrm>
            <a:off x="457200" y="205979"/>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zh-TW"/>
              <a:t>什麼是 ChatGPT?</a:t>
            </a:r>
            <a:endParaRPr/>
          </a:p>
        </p:txBody>
      </p:sp>
      <p:sp>
        <p:nvSpPr>
          <p:cNvPr id="151" name="Google Shape;151;p23"/>
          <p:cNvSpPr txBox="1"/>
          <p:nvPr>
            <p:ph idx="12" type="sldNum"/>
          </p:nvPr>
        </p:nvSpPr>
        <p:spPr>
          <a:xfrm>
            <a:off x="6974904" y="4890194"/>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50"/>
              <a:buFont typeface="Arial"/>
              <a:buNone/>
            </a:pPr>
            <a:fld id="{00000000-1234-1234-1234-123412341234}" type="slidenum">
              <a:rPr lang="zh-TW"/>
              <a:t>‹#›</a:t>
            </a:fld>
            <a:endParaRPr/>
          </a:p>
        </p:txBody>
      </p:sp>
      <p:pic>
        <p:nvPicPr>
          <p:cNvPr id="152" name="Google Shape;152;p23"/>
          <p:cNvPicPr preferRelativeResize="0"/>
          <p:nvPr/>
        </p:nvPicPr>
        <p:blipFill>
          <a:blip r:embed="rId3">
            <a:alphaModFix/>
          </a:blip>
          <a:stretch>
            <a:fillRect/>
          </a:stretch>
        </p:blipFill>
        <p:spPr>
          <a:xfrm>
            <a:off x="1614475" y="905750"/>
            <a:ext cx="5915025" cy="3943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4"/>
          <p:cNvSpPr txBox="1"/>
          <p:nvPr>
            <p:ph type="title"/>
          </p:nvPr>
        </p:nvSpPr>
        <p:spPr>
          <a:xfrm>
            <a:off x="457200" y="205979"/>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zh-TW"/>
              <a:t>Fun Facts about GPT3</a:t>
            </a:r>
            <a:endParaRPr/>
          </a:p>
        </p:txBody>
      </p:sp>
      <p:sp>
        <p:nvSpPr>
          <p:cNvPr id="159" name="Google Shape;159;p24"/>
          <p:cNvSpPr txBox="1"/>
          <p:nvPr>
            <p:ph idx="12" type="sldNum"/>
          </p:nvPr>
        </p:nvSpPr>
        <p:spPr>
          <a:xfrm>
            <a:off x="6974904" y="4890194"/>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50"/>
              <a:buFont typeface="Arial"/>
              <a:buNone/>
            </a:pPr>
            <a:fld id="{00000000-1234-1234-1234-123412341234}" type="slidenum">
              <a:rPr lang="zh-TW"/>
              <a:t>‹#›</a:t>
            </a:fld>
            <a:endParaRPr/>
          </a:p>
        </p:txBody>
      </p:sp>
      <p:sp>
        <p:nvSpPr>
          <p:cNvPr id="160" name="Google Shape;160;p24"/>
          <p:cNvSpPr txBox="1"/>
          <p:nvPr>
            <p:ph idx="1" type="body"/>
          </p:nvPr>
        </p:nvSpPr>
        <p:spPr>
          <a:xfrm>
            <a:off x="457200" y="1200151"/>
            <a:ext cx="8229600" cy="3394500"/>
          </a:xfrm>
          <a:prstGeom prst="rect">
            <a:avLst/>
          </a:prstGeom>
        </p:spPr>
        <p:txBody>
          <a:bodyPr anchorCtr="0" anchor="t" bIns="45700" lIns="91425" spcFirstLastPara="1" rIns="91425" wrap="square" tIns="45700">
            <a:normAutofit/>
          </a:bodyPr>
          <a:lstStyle/>
          <a:p>
            <a:pPr indent="0" lvl="0" marL="0" rtl="0" algn="l">
              <a:spcBef>
                <a:spcPts val="560"/>
              </a:spcBef>
              <a:spcAft>
                <a:spcPts val="0"/>
              </a:spcAft>
              <a:buNone/>
            </a:pPr>
            <a:r>
              <a:t/>
            </a:r>
            <a:endParaRPr/>
          </a:p>
        </p:txBody>
      </p:sp>
      <p:pic>
        <p:nvPicPr>
          <p:cNvPr id="161" name="Google Shape;161;p24"/>
          <p:cNvPicPr preferRelativeResize="0"/>
          <p:nvPr/>
        </p:nvPicPr>
        <p:blipFill>
          <a:blip r:embed="rId3">
            <a:alphaModFix/>
          </a:blip>
          <a:stretch>
            <a:fillRect/>
          </a:stretch>
        </p:blipFill>
        <p:spPr>
          <a:xfrm>
            <a:off x="5276688" y="1423413"/>
            <a:ext cx="3686175" cy="2752725"/>
          </a:xfrm>
          <a:prstGeom prst="rect">
            <a:avLst/>
          </a:prstGeom>
          <a:noFill/>
          <a:ln>
            <a:noFill/>
          </a:ln>
        </p:spPr>
      </p:pic>
      <p:sp>
        <p:nvSpPr>
          <p:cNvPr id="162" name="Google Shape;162;p24"/>
          <p:cNvSpPr txBox="1"/>
          <p:nvPr/>
        </p:nvSpPr>
        <p:spPr>
          <a:xfrm>
            <a:off x="5276700" y="4176150"/>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100" u="sng">
                <a:solidFill>
                  <a:schemeClr val="hlink"/>
                </a:solidFill>
                <a:hlinkClick r:id="rId4"/>
              </a:rPr>
              <a:t>https://en.wikipedia.org/wiki/GPT-3</a:t>
            </a:r>
            <a:endParaRPr/>
          </a:p>
        </p:txBody>
      </p:sp>
      <p:pic>
        <p:nvPicPr>
          <p:cNvPr id="163" name="Google Shape;163;p24"/>
          <p:cNvPicPr preferRelativeResize="0"/>
          <p:nvPr/>
        </p:nvPicPr>
        <p:blipFill>
          <a:blip r:embed="rId5">
            <a:alphaModFix/>
          </a:blip>
          <a:stretch>
            <a:fillRect/>
          </a:stretch>
        </p:blipFill>
        <p:spPr>
          <a:xfrm>
            <a:off x="260245" y="1401450"/>
            <a:ext cx="4491749" cy="2796674"/>
          </a:xfrm>
          <a:prstGeom prst="rect">
            <a:avLst/>
          </a:prstGeom>
          <a:noFill/>
          <a:ln>
            <a:noFill/>
          </a:ln>
        </p:spPr>
      </p:pic>
      <p:sp>
        <p:nvSpPr>
          <p:cNvPr id="164" name="Google Shape;164;p24"/>
          <p:cNvSpPr txBox="1"/>
          <p:nvPr/>
        </p:nvSpPr>
        <p:spPr>
          <a:xfrm>
            <a:off x="218100" y="4029900"/>
            <a:ext cx="4533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000">
                <a:solidFill>
                  <a:srgbClr val="222222"/>
                </a:solidFill>
                <a:highlight>
                  <a:srgbClr val="FFFFFF"/>
                </a:highlight>
              </a:rPr>
              <a:t>Brown, T., Mann, B., Ryder, N., Subbiah, M., Kaplan, J. D., Dhariwal, P., ... &amp; Amodei, D. (2020). Language models are few-shot learners. </a:t>
            </a:r>
            <a:r>
              <a:rPr i="1" lang="zh-TW" sz="1000">
                <a:solidFill>
                  <a:srgbClr val="222222"/>
                </a:solidFill>
              </a:rPr>
              <a:t>Advances in neural information processing systems</a:t>
            </a:r>
            <a:r>
              <a:rPr lang="zh-TW" sz="1000">
                <a:solidFill>
                  <a:srgbClr val="222222"/>
                </a:solidFill>
                <a:highlight>
                  <a:srgbClr val="FFFFFF"/>
                </a:highlight>
              </a:rPr>
              <a:t>, </a:t>
            </a:r>
            <a:r>
              <a:rPr i="1" lang="zh-TW" sz="1000">
                <a:solidFill>
                  <a:srgbClr val="222222"/>
                </a:solidFill>
              </a:rPr>
              <a:t>33</a:t>
            </a:r>
            <a:r>
              <a:rPr lang="zh-TW" sz="1000">
                <a:solidFill>
                  <a:srgbClr val="222222"/>
                </a:solidFill>
                <a:highlight>
                  <a:srgbClr val="FFFFFF"/>
                </a:highlight>
              </a:rPr>
              <a:t>, 1877-1901.</a:t>
            </a:r>
            <a:endParaRPr/>
          </a:p>
        </p:txBody>
      </p:sp>
      <p:sp>
        <p:nvSpPr>
          <p:cNvPr id="165" name="Google Shape;165;p24"/>
          <p:cNvSpPr txBox="1"/>
          <p:nvPr/>
        </p:nvSpPr>
        <p:spPr>
          <a:xfrm>
            <a:off x="4088775" y="1732775"/>
            <a:ext cx="1472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900">
                <a:solidFill>
                  <a:srgbClr val="040C28"/>
                </a:solidFill>
              </a:rPr>
              <a:t>3640 petaflop/s-day</a:t>
            </a:r>
            <a:endParaRPr sz="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5"/>
          <p:cNvSpPr/>
          <p:nvPr/>
        </p:nvSpPr>
        <p:spPr>
          <a:xfrm>
            <a:off x="398309" y="2095016"/>
            <a:ext cx="5400300" cy="1182600"/>
          </a:xfrm>
          <a:prstGeom prst="homePlate">
            <a:avLst>
              <a:gd fmla="val 30153" name="adj"/>
            </a:avLst>
          </a:prstGeom>
          <a:solidFill>
            <a:srgbClr val="EAF1DD"/>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71" name="Google Shape;171;p25"/>
          <p:cNvSpPr txBox="1"/>
          <p:nvPr>
            <p:ph type="title"/>
          </p:nvPr>
        </p:nvSpPr>
        <p:spPr>
          <a:xfrm>
            <a:off x="361331" y="88988"/>
            <a:ext cx="6659700" cy="789300"/>
          </a:xfrm>
          <a:prstGeom prst="rect">
            <a:avLst/>
          </a:prstGeom>
          <a:noFill/>
          <a:ln>
            <a:noFill/>
          </a:ln>
        </p:spPr>
        <p:txBody>
          <a:bodyPr anchorCtr="0" anchor="ctr" bIns="34275" lIns="68550" spcFirstLastPara="1" rIns="68550" wrap="square" tIns="34275">
            <a:normAutofit/>
          </a:bodyPr>
          <a:lstStyle/>
          <a:p>
            <a:pPr indent="0" lvl="0" marL="0" rtl="0" algn="l">
              <a:spcBef>
                <a:spcPts val="0"/>
              </a:spcBef>
              <a:spcAft>
                <a:spcPts val="0"/>
              </a:spcAft>
              <a:buClr>
                <a:schemeClr val="dk1"/>
              </a:buClr>
              <a:buSzPts val="3000"/>
              <a:buFont typeface="Microsoft JhengHei"/>
              <a:buNone/>
            </a:pPr>
            <a:r>
              <a:rPr b="1" lang="zh-TW" sz="3000">
                <a:latin typeface="Microsoft JhengHei"/>
                <a:ea typeface="Microsoft JhengHei"/>
                <a:cs typeface="Microsoft JhengHei"/>
                <a:sym typeface="Microsoft JhengHei"/>
              </a:rPr>
              <a:t>TWCC        雲資源能量 台灣杉二號</a:t>
            </a:r>
            <a:endParaRPr/>
          </a:p>
        </p:txBody>
      </p:sp>
      <p:pic>
        <p:nvPicPr>
          <p:cNvPr id="172" name="Google Shape;172;p25"/>
          <p:cNvPicPr preferRelativeResize="0"/>
          <p:nvPr/>
        </p:nvPicPr>
        <p:blipFill rotWithShape="1">
          <a:blip r:embed="rId3">
            <a:alphaModFix/>
          </a:blip>
          <a:srcRect b="0" l="0" r="0" t="0"/>
          <a:stretch/>
        </p:blipFill>
        <p:spPr>
          <a:xfrm>
            <a:off x="361325" y="245030"/>
            <a:ext cx="1801300" cy="580079"/>
          </a:xfrm>
          <a:prstGeom prst="rect">
            <a:avLst/>
          </a:prstGeom>
          <a:noFill/>
          <a:ln>
            <a:noFill/>
          </a:ln>
        </p:spPr>
      </p:pic>
      <p:sp>
        <p:nvSpPr>
          <p:cNvPr id="173" name="Google Shape;173;p25"/>
          <p:cNvSpPr txBox="1"/>
          <p:nvPr/>
        </p:nvSpPr>
        <p:spPr>
          <a:xfrm>
            <a:off x="7967640" y="625134"/>
            <a:ext cx="936600" cy="3000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2060"/>
              </a:buClr>
              <a:buSzPts val="1500"/>
              <a:buFont typeface="Calibri"/>
              <a:buNone/>
            </a:pPr>
            <a:r>
              <a:rPr b="1" i="0" lang="zh-TW" sz="1500" u="none" cap="none" strike="noStrike">
                <a:solidFill>
                  <a:srgbClr val="002060"/>
                </a:solidFill>
                <a:latin typeface="Calibri"/>
                <a:ea typeface="Calibri"/>
                <a:cs typeface="Calibri"/>
                <a:sym typeface="Calibri"/>
              </a:rPr>
              <a:t>twcc.ai</a:t>
            </a:r>
            <a:endParaRPr b="1" i="0" sz="1500" u="none" cap="none" strike="noStrike">
              <a:solidFill>
                <a:srgbClr val="002060"/>
              </a:solidFill>
              <a:latin typeface="Calibri"/>
              <a:ea typeface="Calibri"/>
              <a:cs typeface="Calibri"/>
              <a:sym typeface="Calibri"/>
            </a:endParaRPr>
          </a:p>
        </p:txBody>
      </p:sp>
      <p:pic>
        <p:nvPicPr>
          <p:cNvPr id="174" name="Google Shape;174;p25"/>
          <p:cNvPicPr preferRelativeResize="0"/>
          <p:nvPr/>
        </p:nvPicPr>
        <p:blipFill rotWithShape="1">
          <a:blip r:embed="rId4">
            <a:alphaModFix/>
          </a:blip>
          <a:srcRect b="0" l="0" r="0" t="0"/>
          <a:stretch/>
        </p:blipFill>
        <p:spPr>
          <a:xfrm>
            <a:off x="5917015" y="1898103"/>
            <a:ext cx="2565525" cy="1425292"/>
          </a:xfrm>
          <a:prstGeom prst="rect">
            <a:avLst/>
          </a:prstGeom>
          <a:noFill/>
          <a:ln>
            <a:noFill/>
          </a:ln>
        </p:spPr>
      </p:pic>
      <p:sp>
        <p:nvSpPr>
          <p:cNvPr id="175" name="Google Shape;175;p25"/>
          <p:cNvSpPr/>
          <p:nvPr/>
        </p:nvSpPr>
        <p:spPr>
          <a:xfrm>
            <a:off x="470951" y="1448812"/>
            <a:ext cx="7894200" cy="3924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2100"/>
              <a:buFont typeface="Calibri"/>
              <a:buNone/>
            </a:pPr>
            <a:r>
              <a:rPr b="1" i="0" lang="zh-TW" sz="2100" u="none" cap="none" strike="noStrike">
                <a:solidFill>
                  <a:srgbClr val="000000"/>
                </a:solidFill>
                <a:latin typeface="Calibri"/>
                <a:ea typeface="Calibri"/>
                <a:cs typeface="Calibri"/>
                <a:sym typeface="Calibri"/>
              </a:rPr>
              <a:t>                                   TOP500 Supercomputer List - </a:t>
            </a:r>
            <a:r>
              <a:rPr b="1" i="0" lang="zh-TW" sz="1400" u="none" cap="none" strike="noStrike">
                <a:solidFill>
                  <a:srgbClr val="000000"/>
                </a:solidFill>
                <a:latin typeface="Calibri"/>
                <a:ea typeface="Calibri"/>
                <a:cs typeface="Calibri"/>
                <a:sym typeface="Calibri"/>
              </a:rPr>
              <a:t>November 2018</a:t>
            </a:r>
            <a:endParaRPr/>
          </a:p>
        </p:txBody>
      </p:sp>
      <p:pic>
        <p:nvPicPr>
          <p:cNvPr id="176" name="Google Shape;176;p25"/>
          <p:cNvPicPr preferRelativeResize="0"/>
          <p:nvPr/>
        </p:nvPicPr>
        <p:blipFill rotWithShape="1">
          <a:blip r:embed="rId5">
            <a:alphaModFix/>
          </a:blip>
          <a:srcRect b="0" l="0" r="0" t="0"/>
          <a:stretch/>
        </p:blipFill>
        <p:spPr>
          <a:xfrm>
            <a:off x="5917026" y="3896544"/>
            <a:ext cx="2987225" cy="602041"/>
          </a:xfrm>
          <a:prstGeom prst="rect">
            <a:avLst/>
          </a:prstGeom>
          <a:noFill/>
          <a:ln>
            <a:noFill/>
          </a:ln>
        </p:spPr>
      </p:pic>
      <p:pic>
        <p:nvPicPr>
          <p:cNvPr id="177" name="Google Shape;177;p25"/>
          <p:cNvPicPr preferRelativeResize="0"/>
          <p:nvPr/>
        </p:nvPicPr>
        <p:blipFill rotWithShape="1">
          <a:blip r:embed="rId6">
            <a:alphaModFix/>
          </a:blip>
          <a:srcRect b="0" l="0" r="0" t="0"/>
          <a:stretch/>
        </p:blipFill>
        <p:spPr>
          <a:xfrm>
            <a:off x="478925" y="1072283"/>
            <a:ext cx="2226199" cy="705233"/>
          </a:xfrm>
          <a:prstGeom prst="rect">
            <a:avLst/>
          </a:prstGeom>
          <a:noFill/>
          <a:ln>
            <a:noFill/>
          </a:ln>
        </p:spPr>
      </p:pic>
      <p:pic>
        <p:nvPicPr>
          <p:cNvPr id="178" name="Google Shape;178;p25"/>
          <p:cNvPicPr preferRelativeResize="0"/>
          <p:nvPr/>
        </p:nvPicPr>
        <p:blipFill rotWithShape="1">
          <a:blip r:embed="rId7">
            <a:alphaModFix/>
          </a:blip>
          <a:srcRect b="0" l="0" r="0" t="0"/>
          <a:stretch/>
        </p:blipFill>
        <p:spPr>
          <a:xfrm>
            <a:off x="398310" y="3357231"/>
            <a:ext cx="5069716" cy="1190802"/>
          </a:xfrm>
          <a:prstGeom prst="rect">
            <a:avLst/>
          </a:prstGeom>
          <a:noFill/>
          <a:ln>
            <a:noFill/>
          </a:ln>
        </p:spPr>
      </p:pic>
      <p:sp>
        <p:nvSpPr>
          <p:cNvPr id="179" name="Google Shape;179;p25"/>
          <p:cNvSpPr txBox="1"/>
          <p:nvPr/>
        </p:nvSpPr>
        <p:spPr>
          <a:xfrm>
            <a:off x="366419" y="2148565"/>
            <a:ext cx="2640000" cy="4695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2060"/>
              </a:buClr>
              <a:buSzPts val="2600"/>
              <a:buFont typeface="Microsoft JhengHei"/>
              <a:buNone/>
            </a:pPr>
            <a:r>
              <a:rPr b="1" i="0" lang="zh-TW" sz="2600" u="none" cap="none" strike="noStrike">
                <a:solidFill>
                  <a:srgbClr val="002060"/>
                </a:solidFill>
                <a:latin typeface="Microsoft JhengHei"/>
                <a:ea typeface="Microsoft JhengHei"/>
                <a:cs typeface="Microsoft JhengHei"/>
                <a:sym typeface="Microsoft JhengHei"/>
              </a:rPr>
              <a:t>巨量  速度  智慧</a:t>
            </a:r>
            <a:endParaRPr/>
          </a:p>
        </p:txBody>
      </p:sp>
      <p:sp>
        <p:nvSpPr>
          <p:cNvPr id="180" name="Google Shape;180;p25"/>
          <p:cNvSpPr/>
          <p:nvPr/>
        </p:nvSpPr>
        <p:spPr>
          <a:xfrm>
            <a:off x="2705125" y="1198100"/>
            <a:ext cx="2246100" cy="2886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400"/>
              <a:buFont typeface="Calibri"/>
              <a:buNone/>
            </a:pPr>
            <a:r>
              <a:rPr b="0" i="0" lang="zh-TW" sz="1400" u="none" cap="none" strike="noStrike">
                <a:solidFill>
                  <a:srgbClr val="000000"/>
                </a:solidFill>
                <a:latin typeface="Calibri"/>
                <a:ea typeface="Calibri"/>
                <a:cs typeface="Calibri"/>
                <a:sym typeface="Calibri"/>
              </a:rPr>
              <a:t>https://www.top500.org/list</a:t>
            </a:r>
            <a:endParaRPr/>
          </a:p>
        </p:txBody>
      </p:sp>
      <p:sp>
        <p:nvSpPr>
          <p:cNvPr id="181" name="Google Shape;181;p25"/>
          <p:cNvSpPr txBox="1"/>
          <p:nvPr/>
        </p:nvSpPr>
        <p:spPr>
          <a:xfrm>
            <a:off x="3019050" y="2293675"/>
            <a:ext cx="2565600" cy="238500"/>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Clr>
                <a:srgbClr val="002060"/>
              </a:buClr>
              <a:buSzPts val="1100"/>
              <a:buFont typeface="Microsoft JhengHei"/>
              <a:buNone/>
            </a:pPr>
            <a:r>
              <a:rPr b="1" i="0" lang="zh-TW" sz="1100" u="none" cap="none" strike="noStrike">
                <a:solidFill>
                  <a:srgbClr val="002060"/>
                </a:solidFill>
                <a:latin typeface="Microsoft JhengHei"/>
                <a:ea typeface="Microsoft JhengHei"/>
                <a:cs typeface="Microsoft JhengHei"/>
                <a:sym typeface="Microsoft JhengHei"/>
              </a:rPr>
              <a:t>運算力– 9+ PFLOPS/儲存力 150PB</a:t>
            </a:r>
            <a:endParaRPr/>
          </a:p>
        </p:txBody>
      </p:sp>
      <p:sp>
        <p:nvSpPr>
          <p:cNvPr id="182" name="Google Shape;182;p25"/>
          <p:cNvSpPr txBox="1"/>
          <p:nvPr/>
        </p:nvSpPr>
        <p:spPr>
          <a:xfrm>
            <a:off x="398325" y="2615925"/>
            <a:ext cx="2987100" cy="592500"/>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Clr>
                <a:srgbClr val="002060"/>
              </a:buClr>
              <a:buSzPts val="1200"/>
              <a:buFont typeface="Microsoft JhengHei"/>
              <a:buNone/>
            </a:pPr>
            <a:r>
              <a:rPr b="1" i="0" lang="zh-TW" sz="1200" u="none" cap="none" strike="noStrike">
                <a:solidFill>
                  <a:srgbClr val="002060"/>
                </a:solidFill>
                <a:latin typeface="Microsoft JhengHei"/>
                <a:ea typeface="Microsoft JhengHei"/>
                <a:cs typeface="Microsoft JhengHei"/>
                <a:sym typeface="Microsoft JhengHei"/>
              </a:rPr>
              <a:t>優越性--超越商用雲端平台</a:t>
            </a:r>
            <a:endParaRPr b="1" i="0" sz="1200" u="none" cap="none" strike="noStrike">
              <a:solidFill>
                <a:srgbClr val="002060"/>
              </a:solidFill>
              <a:latin typeface="Microsoft JhengHei"/>
              <a:ea typeface="Microsoft JhengHei"/>
              <a:cs typeface="Microsoft JhengHei"/>
              <a:sym typeface="Microsoft JhengHei"/>
            </a:endParaRPr>
          </a:p>
          <a:p>
            <a:pPr indent="0" lvl="1" marL="55943" marR="0" rtl="0" algn="l">
              <a:lnSpc>
                <a:spcPct val="100000"/>
              </a:lnSpc>
              <a:spcBef>
                <a:spcPts val="0"/>
              </a:spcBef>
              <a:spcAft>
                <a:spcPts val="0"/>
              </a:spcAft>
              <a:buClr>
                <a:srgbClr val="002060"/>
              </a:buClr>
              <a:buSzPts val="1100"/>
              <a:buFont typeface="Microsoft JhengHei"/>
              <a:buNone/>
            </a:pPr>
            <a:r>
              <a:rPr b="0" i="0" lang="zh-TW" sz="1100" u="none" cap="none" strike="noStrike">
                <a:solidFill>
                  <a:srgbClr val="002060"/>
                </a:solidFill>
                <a:latin typeface="Microsoft JhengHei"/>
                <a:ea typeface="Microsoft JhengHei"/>
                <a:cs typeface="Microsoft JhengHei"/>
                <a:sym typeface="Microsoft JhengHei"/>
              </a:rPr>
              <a:t>泛用計算效能達1.72倍</a:t>
            </a:r>
            <a:endParaRPr b="0" i="0" sz="1100" u="none" cap="none" strike="noStrike">
              <a:solidFill>
                <a:srgbClr val="002060"/>
              </a:solidFill>
              <a:latin typeface="Microsoft JhengHei"/>
              <a:ea typeface="Microsoft JhengHei"/>
              <a:cs typeface="Microsoft JhengHei"/>
              <a:sym typeface="Microsoft JhengHei"/>
            </a:endParaRPr>
          </a:p>
          <a:p>
            <a:pPr indent="0" lvl="1" marL="55943" marR="0" rtl="0" algn="l">
              <a:lnSpc>
                <a:spcPct val="100000"/>
              </a:lnSpc>
              <a:spcBef>
                <a:spcPts val="0"/>
              </a:spcBef>
              <a:spcAft>
                <a:spcPts val="0"/>
              </a:spcAft>
              <a:buClr>
                <a:srgbClr val="002060"/>
              </a:buClr>
              <a:buSzPts val="1100"/>
              <a:buFont typeface="Microsoft JhengHei"/>
              <a:buNone/>
            </a:pPr>
            <a:r>
              <a:rPr b="0" i="0" lang="zh-TW" sz="1100" u="none" cap="none" strike="noStrike">
                <a:solidFill>
                  <a:srgbClr val="002060"/>
                </a:solidFill>
                <a:latin typeface="Microsoft JhengHei"/>
                <a:ea typeface="Microsoft JhengHei"/>
                <a:cs typeface="Microsoft JhengHei"/>
                <a:sym typeface="Microsoft JhengHei"/>
              </a:rPr>
              <a:t>特大量數據+跨節點運算亦能加速30%以上</a:t>
            </a:r>
            <a:endParaRPr/>
          </a:p>
        </p:txBody>
      </p:sp>
      <p:sp>
        <p:nvSpPr>
          <p:cNvPr id="183" name="Google Shape;183;p25"/>
          <p:cNvSpPr txBox="1"/>
          <p:nvPr/>
        </p:nvSpPr>
        <p:spPr>
          <a:xfrm>
            <a:off x="2986691" y="2618741"/>
            <a:ext cx="2653200" cy="592500"/>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Clr>
                <a:srgbClr val="002060"/>
              </a:buClr>
              <a:buSzPts val="1200"/>
              <a:buFont typeface="Microsoft JhengHei"/>
              <a:buNone/>
            </a:pPr>
            <a:r>
              <a:rPr b="1" i="0" lang="zh-TW" sz="1200" u="none" cap="none" strike="noStrike">
                <a:solidFill>
                  <a:srgbClr val="002060"/>
                </a:solidFill>
                <a:latin typeface="Microsoft JhengHei"/>
                <a:ea typeface="Microsoft JhengHei"/>
                <a:cs typeface="Microsoft JhengHei"/>
                <a:sym typeface="Microsoft JhengHei"/>
              </a:rPr>
              <a:t>便捷性—最佳化使用情境</a:t>
            </a:r>
            <a:endParaRPr b="1" i="0" sz="1200" u="none" cap="none" strike="noStrike">
              <a:solidFill>
                <a:srgbClr val="002060"/>
              </a:solidFill>
              <a:latin typeface="Microsoft JhengHei"/>
              <a:ea typeface="Microsoft JhengHei"/>
              <a:cs typeface="Microsoft JhengHei"/>
              <a:sym typeface="Microsoft JhengHei"/>
            </a:endParaRPr>
          </a:p>
          <a:p>
            <a:pPr indent="0" lvl="1" marL="190607" marR="0" rtl="0" algn="l">
              <a:lnSpc>
                <a:spcPct val="100000"/>
              </a:lnSpc>
              <a:spcBef>
                <a:spcPts val="0"/>
              </a:spcBef>
              <a:spcAft>
                <a:spcPts val="0"/>
              </a:spcAft>
              <a:buClr>
                <a:srgbClr val="002060"/>
              </a:buClr>
              <a:buSzPts val="1100"/>
              <a:buFont typeface="Microsoft JhengHei"/>
              <a:buNone/>
            </a:pPr>
            <a:r>
              <a:rPr b="0" i="0" lang="zh-TW" sz="1100" u="none" cap="none" strike="noStrike">
                <a:solidFill>
                  <a:srgbClr val="002060"/>
                </a:solidFill>
                <a:latin typeface="Microsoft JhengHei"/>
                <a:ea typeface="Microsoft JhengHei"/>
                <a:cs typeface="Microsoft JhengHei"/>
                <a:sym typeface="Microsoft JhengHei"/>
              </a:rPr>
              <a:t>隨選即需/快速佈屬/靈活調度</a:t>
            </a:r>
            <a:endParaRPr b="0" i="0" sz="1100" u="none" cap="none" strike="noStrike">
              <a:solidFill>
                <a:srgbClr val="002060"/>
              </a:solidFill>
              <a:latin typeface="Microsoft JhengHei"/>
              <a:ea typeface="Microsoft JhengHei"/>
              <a:cs typeface="Microsoft JhengHei"/>
              <a:sym typeface="Microsoft JhengHei"/>
            </a:endParaRPr>
          </a:p>
          <a:p>
            <a:pPr indent="0" lvl="1" marL="190607" marR="0" rtl="0" algn="l">
              <a:lnSpc>
                <a:spcPct val="100000"/>
              </a:lnSpc>
              <a:spcBef>
                <a:spcPts val="0"/>
              </a:spcBef>
              <a:spcAft>
                <a:spcPts val="0"/>
              </a:spcAft>
              <a:buClr>
                <a:srgbClr val="002060"/>
              </a:buClr>
              <a:buSzPts val="1100"/>
              <a:buFont typeface="Microsoft JhengHei"/>
              <a:buNone/>
            </a:pPr>
            <a:r>
              <a:rPr b="0" i="0" lang="zh-TW" sz="1100" u="none" cap="none" strike="noStrike">
                <a:solidFill>
                  <a:srgbClr val="002060"/>
                </a:solidFill>
                <a:latin typeface="Microsoft JhengHei"/>
                <a:ea typeface="Microsoft JhengHei"/>
                <a:cs typeface="Microsoft JhengHei"/>
                <a:sym typeface="Microsoft JhengHei"/>
              </a:rPr>
              <a:t>供應完整AI研發工具與數據分析組合</a:t>
            </a:r>
            <a:endParaRPr/>
          </a:p>
        </p:txBody>
      </p:sp>
      <p:pic>
        <p:nvPicPr>
          <p:cNvPr id="184" name="Google Shape;184;p25"/>
          <p:cNvPicPr preferRelativeResize="0"/>
          <p:nvPr/>
        </p:nvPicPr>
        <p:blipFill rotWithShape="1">
          <a:blip r:embed="rId8">
            <a:alphaModFix/>
          </a:blip>
          <a:srcRect b="0" l="0" r="0" t="0"/>
          <a:stretch/>
        </p:blipFill>
        <p:spPr>
          <a:xfrm>
            <a:off x="5903735" y="3332179"/>
            <a:ext cx="2321719" cy="564356"/>
          </a:xfrm>
          <a:prstGeom prst="rect">
            <a:avLst/>
          </a:prstGeom>
          <a:noFill/>
          <a:ln>
            <a:noFill/>
          </a:ln>
        </p:spPr>
      </p:pic>
      <p:sp>
        <p:nvSpPr>
          <p:cNvPr id="185" name="Google Shape;185;p25"/>
          <p:cNvSpPr txBox="1"/>
          <p:nvPr/>
        </p:nvSpPr>
        <p:spPr>
          <a:xfrm>
            <a:off x="5917015" y="4500169"/>
            <a:ext cx="2824800" cy="223200"/>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Clr>
                <a:srgbClr val="000000"/>
              </a:buClr>
              <a:buSzPts val="1200"/>
              <a:buFont typeface="Microsoft JhengHei"/>
              <a:buNone/>
            </a:pPr>
            <a:r>
              <a:rPr b="1" i="0" lang="zh-TW" sz="1000" u="none" cap="none" strike="noStrike">
                <a:solidFill>
                  <a:srgbClr val="000000"/>
                </a:solidFill>
                <a:latin typeface="Microsoft JhengHei"/>
                <a:ea typeface="Microsoft JhengHei"/>
                <a:cs typeface="Microsoft JhengHei"/>
                <a:sym typeface="Microsoft JhengHei"/>
              </a:rPr>
              <a:t>國家級資料中心</a:t>
            </a:r>
            <a:r>
              <a:rPr b="1" lang="zh-TW" sz="1000">
                <a:latin typeface="Microsoft JhengHei"/>
                <a:ea typeface="Microsoft JhengHei"/>
                <a:cs typeface="Microsoft JhengHei"/>
                <a:sym typeface="Microsoft JhengHei"/>
              </a:rPr>
              <a:t> </a:t>
            </a:r>
            <a:r>
              <a:rPr b="1" i="0" lang="zh-TW" sz="1000" u="none" cap="none" strike="noStrike">
                <a:solidFill>
                  <a:srgbClr val="000000"/>
                </a:solidFill>
                <a:latin typeface="Microsoft JhengHei"/>
                <a:ea typeface="Microsoft JhengHei"/>
                <a:cs typeface="Microsoft JhengHei"/>
                <a:sym typeface="Microsoft JhengHei"/>
              </a:rPr>
              <a:t>國際認證 </a:t>
            </a:r>
            <a:r>
              <a:rPr b="1" lang="zh-TW" sz="1000">
                <a:latin typeface="Microsoft JhengHei"/>
                <a:ea typeface="Microsoft JhengHei"/>
                <a:cs typeface="Microsoft JhengHei"/>
                <a:sym typeface="Microsoft JhengHei"/>
              </a:rPr>
              <a:t>ISO HIPAA</a:t>
            </a:r>
            <a:r>
              <a:rPr b="1" i="0" lang="zh-TW" sz="1000" u="none" cap="none" strike="noStrike">
                <a:solidFill>
                  <a:srgbClr val="000000"/>
                </a:solidFill>
                <a:latin typeface="Microsoft JhengHei"/>
                <a:ea typeface="Microsoft JhengHei"/>
                <a:cs typeface="Microsoft JhengHei"/>
                <a:sym typeface="Microsoft JhengHei"/>
              </a:rPr>
              <a:t>合規</a:t>
            </a:r>
            <a:endParaRPr sz="1200"/>
          </a:p>
        </p:txBody>
      </p:sp>
      <p:pic>
        <p:nvPicPr>
          <p:cNvPr id="186" name="Google Shape;186;p25"/>
          <p:cNvPicPr preferRelativeResize="0"/>
          <p:nvPr/>
        </p:nvPicPr>
        <p:blipFill rotWithShape="1">
          <a:blip r:embed="rId9">
            <a:alphaModFix/>
          </a:blip>
          <a:srcRect b="0" l="0" r="0" t="0"/>
          <a:stretch/>
        </p:blipFill>
        <p:spPr>
          <a:xfrm>
            <a:off x="1997023" y="1078259"/>
            <a:ext cx="618373" cy="66062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6"/>
          <p:cNvSpPr txBox="1"/>
          <p:nvPr>
            <p:ph idx="1" type="subTitle"/>
          </p:nvPr>
        </p:nvSpPr>
        <p:spPr>
          <a:xfrm>
            <a:off x="1371600" y="3561556"/>
            <a:ext cx="6400800" cy="1314300"/>
          </a:xfrm>
          <a:prstGeom prst="rect">
            <a:avLst/>
          </a:prstGeom>
        </p:spPr>
        <p:txBody>
          <a:bodyPr anchorCtr="0" anchor="t" bIns="45700" lIns="91425" spcFirstLastPara="1" rIns="91425" wrap="square" tIns="45700">
            <a:normAutofit/>
          </a:bodyPr>
          <a:lstStyle/>
          <a:p>
            <a:pPr indent="0" lvl="0" marL="0" rtl="0" algn="ctr">
              <a:spcBef>
                <a:spcPts val="400"/>
              </a:spcBef>
              <a:spcAft>
                <a:spcPts val="0"/>
              </a:spcAft>
              <a:buNone/>
            </a:pPr>
            <a:r>
              <a:t/>
            </a:r>
            <a:endParaRPr/>
          </a:p>
        </p:txBody>
      </p:sp>
      <p:sp>
        <p:nvSpPr>
          <p:cNvPr id="193" name="Google Shape;193;p26"/>
          <p:cNvSpPr txBox="1"/>
          <p:nvPr>
            <p:ph type="ctrTitle"/>
          </p:nvPr>
        </p:nvSpPr>
        <p:spPr>
          <a:xfrm>
            <a:off x="685800" y="1973528"/>
            <a:ext cx="7772400" cy="11025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zh-TW"/>
              <a:t>在台灣杉2號上要花多久才能訓練 </a:t>
            </a:r>
            <a:endParaRPr/>
          </a:p>
          <a:p>
            <a:pPr indent="0" lvl="0" marL="0" rtl="0" algn="ctr">
              <a:spcBef>
                <a:spcPts val="0"/>
              </a:spcBef>
              <a:spcAft>
                <a:spcPts val="0"/>
              </a:spcAft>
              <a:buNone/>
            </a:pPr>
            <a:r>
              <a:rPr lang="zh-TW"/>
              <a:t>GPT-3</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7"/>
          <p:cNvSpPr txBox="1"/>
          <p:nvPr>
            <p:ph idx="1" type="body"/>
          </p:nvPr>
        </p:nvSpPr>
        <p:spPr>
          <a:xfrm>
            <a:off x="457200" y="1200151"/>
            <a:ext cx="8229600" cy="3394500"/>
          </a:xfrm>
          <a:prstGeom prst="rect">
            <a:avLst/>
          </a:prstGeom>
        </p:spPr>
        <p:txBody>
          <a:bodyPr anchorCtr="0" anchor="t" bIns="45700" lIns="91425" spcFirstLastPara="1" rIns="91425" wrap="square" tIns="45700">
            <a:normAutofit/>
          </a:bodyPr>
          <a:lstStyle/>
          <a:p>
            <a:pPr indent="0" lvl="0" marL="0" rtl="0" algn="l">
              <a:spcBef>
                <a:spcPts val="560"/>
              </a:spcBef>
              <a:spcAft>
                <a:spcPts val="0"/>
              </a:spcAft>
              <a:buNone/>
            </a:pPr>
            <a:r>
              <a:rPr lang="zh-TW"/>
              <a:t>內行看門道</a:t>
            </a:r>
            <a:endParaRPr/>
          </a:p>
        </p:txBody>
      </p:sp>
      <p:sp>
        <p:nvSpPr>
          <p:cNvPr id="200" name="Google Shape;200;p27"/>
          <p:cNvSpPr txBox="1"/>
          <p:nvPr>
            <p:ph type="title"/>
          </p:nvPr>
        </p:nvSpPr>
        <p:spPr>
          <a:xfrm>
            <a:off x="457200" y="205979"/>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zh-TW"/>
              <a:t>使用 ChatGPT 1</a:t>
            </a:r>
            <a:endParaRPr/>
          </a:p>
        </p:txBody>
      </p:sp>
      <p:sp>
        <p:nvSpPr>
          <p:cNvPr id="201" name="Google Shape;201;p27"/>
          <p:cNvSpPr txBox="1"/>
          <p:nvPr>
            <p:ph idx="12" type="sldNum"/>
          </p:nvPr>
        </p:nvSpPr>
        <p:spPr>
          <a:xfrm>
            <a:off x="6974904" y="4890194"/>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50"/>
              <a:buFont typeface="Arial"/>
              <a:buNone/>
            </a:pPr>
            <a:fld id="{00000000-1234-1234-1234-123412341234}" type="slidenum">
              <a:rPr lang="zh-TW"/>
              <a:t>‹#›</a:t>
            </a:fld>
            <a:endParaRPr/>
          </a:p>
        </p:txBody>
      </p:sp>
      <p:pic>
        <p:nvPicPr>
          <p:cNvPr id="202" name="Google Shape;202;p27"/>
          <p:cNvPicPr preferRelativeResize="0"/>
          <p:nvPr/>
        </p:nvPicPr>
        <p:blipFill>
          <a:blip r:embed="rId3">
            <a:alphaModFix/>
          </a:blip>
          <a:stretch>
            <a:fillRect/>
          </a:stretch>
        </p:blipFill>
        <p:spPr>
          <a:xfrm>
            <a:off x="4435392" y="-54800"/>
            <a:ext cx="4251417" cy="5143501"/>
          </a:xfrm>
          <a:prstGeom prst="rect">
            <a:avLst/>
          </a:prstGeom>
          <a:noFill/>
          <a:ln>
            <a:noFill/>
          </a:ln>
        </p:spPr>
      </p:pic>
      <p:pic>
        <p:nvPicPr>
          <p:cNvPr id="203" name="Google Shape;203;p27"/>
          <p:cNvPicPr preferRelativeResize="0"/>
          <p:nvPr/>
        </p:nvPicPr>
        <p:blipFill rotWithShape="1">
          <a:blip r:embed="rId3">
            <a:alphaModFix/>
          </a:blip>
          <a:srcRect b="11750" l="1534" r="34514" t="74534"/>
          <a:stretch/>
        </p:blipFill>
        <p:spPr>
          <a:xfrm>
            <a:off x="198500" y="1907425"/>
            <a:ext cx="5121300" cy="1328674"/>
          </a:xfrm>
          <a:prstGeom prst="rect">
            <a:avLst/>
          </a:prstGeom>
          <a:noFill/>
          <a:ln>
            <a:noFill/>
          </a:ln>
        </p:spPr>
      </p:pic>
      <p:pic>
        <p:nvPicPr>
          <p:cNvPr id="204" name="Google Shape;204;p27"/>
          <p:cNvPicPr preferRelativeResize="0"/>
          <p:nvPr/>
        </p:nvPicPr>
        <p:blipFill rotWithShape="1">
          <a:blip r:embed="rId3">
            <a:alphaModFix/>
          </a:blip>
          <a:srcRect b="3000" l="8555" r="71260" t="92364"/>
          <a:stretch/>
        </p:blipFill>
        <p:spPr>
          <a:xfrm>
            <a:off x="198500" y="3334750"/>
            <a:ext cx="2628076" cy="7299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8"/>
          <p:cNvSpPr txBox="1"/>
          <p:nvPr>
            <p:ph idx="1" type="body"/>
          </p:nvPr>
        </p:nvSpPr>
        <p:spPr>
          <a:xfrm>
            <a:off x="457200" y="1200151"/>
            <a:ext cx="8229600" cy="3394500"/>
          </a:xfrm>
          <a:prstGeom prst="rect">
            <a:avLst/>
          </a:prstGeom>
        </p:spPr>
        <p:txBody>
          <a:bodyPr anchorCtr="0" anchor="t" bIns="45700" lIns="91425" spcFirstLastPara="1" rIns="91425" wrap="square" tIns="45700">
            <a:normAutofit/>
          </a:bodyPr>
          <a:lstStyle/>
          <a:p>
            <a:pPr indent="0" lvl="0" marL="0" rtl="0" algn="l">
              <a:spcBef>
                <a:spcPts val="560"/>
              </a:spcBef>
              <a:spcAft>
                <a:spcPts val="0"/>
              </a:spcAft>
              <a:buNone/>
            </a:pPr>
            <a:r>
              <a:rPr lang="zh-TW"/>
              <a:t>內行看門道</a:t>
            </a:r>
            <a:endParaRPr/>
          </a:p>
        </p:txBody>
      </p:sp>
      <p:sp>
        <p:nvSpPr>
          <p:cNvPr id="211" name="Google Shape;211;p28"/>
          <p:cNvSpPr txBox="1"/>
          <p:nvPr>
            <p:ph type="title"/>
          </p:nvPr>
        </p:nvSpPr>
        <p:spPr>
          <a:xfrm>
            <a:off x="457200" y="205979"/>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zh-TW"/>
              <a:t>使用 ChatGPT 2</a:t>
            </a:r>
            <a:endParaRPr/>
          </a:p>
        </p:txBody>
      </p:sp>
      <p:sp>
        <p:nvSpPr>
          <p:cNvPr id="212" name="Google Shape;212;p28"/>
          <p:cNvSpPr txBox="1"/>
          <p:nvPr>
            <p:ph idx="12" type="sldNum"/>
          </p:nvPr>
        </p:nvSpPr>
        <p:spPr>
          <a:xfrm>
            <a:off x="6974904" y="4890194"/>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pic>
        <p:nvPicPr>
          <p:cNvPr id="213" name="Google Shape;213;p28"/>
          <p:cNvPicPr preferRelativeResize="0"/>
          <p:nvPr/>
        </p:nvPicPr>
        <p:blipFill>
          <a:blip r:embed="rId3">
            <a:alphaModFix/>
          </a:blip>
          <a:stretch>
            <a:fillRect/>
          </a:stretch>
        </p:blipFill>
        <p:spPr>
          <a:xfrm>
            <a:off x="3435271" y="941046"/>
            <a:ext cx="5673226" cy="3132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佈景主題">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佈景主題">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